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6" r:id="rId2"/>
    <p:sldId id="267" r:id="rId3"/>
    <p:sldId id="268" r:id="rId4"/>
    <p:sldId id="311" r:id="rId5"/>
    <p:sldId id="315" r:id="rId6"/>
    <p:sldId id="274" r:id="rId7"/>
    <p:sldId id="316" r:id="rId8"/>
    <p:sldId id="307" r:id="rId9"/>
    <p:sldId id="288" r:id="rId10"/>
    <p:sldId id="264" r:id="rId11"/>
    <p:sldId id="256" r:id="rId12"/>
    <p:sldId id="302" r:id="rId13"/>
    <p:sldId id="301" r:id="rId14"/>
    <p:sldId id="305" r:id="rId15"/>
    <p:sldId id="317" r:id="rId16"/>
    <p:sldId id="290" r:id="rId17"/>
    <p:sldId id="304" r:id="rId18"/>
    <p:sldId id="314" r:id="rId19"/>
    <p:sldId id="306" r:id="rId20"/>
    <p:sldId id="300" r:id="rId21"/>
    <p:sldId id="291" r:id="rId22"/>
    <p:sldId id="281" r:id="rId23"/>
    <p:sldId id="287" r:id="rId24"/>
    <p:sldId id="309" r:id="rId25"/>
    <p:sldId id="312" r:id="rId26"/>
    <p:sldId id="313" r:id="rId27"/>
    <p:sldId id="318" r:id="rId28"/>
  </p:sldIdLst>
  <p:sldSz cx="12192000" cy="6858000"/>
  <p:notesSz cx="9710738" cy="688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E2426C9-9FD3-4C9D-8014-313DDAB76034}">
          <p14:sldIdLst>
            <p14:sldId id="276"/>
            <p14:sldId id="267"/>
            <p14:sldId id="268"/>
            <p14:sldId id="311"/>
            <p14:sldId id="315"/>
            <p14:sldId id="274"/>
            <p14:sldId id="316"/>
            <p14:sldId id="307"/>
            <p14:sldId id="288"/>
            <p14:sldId id="264"/>
            <p14:sldId id="256"/>
            <p14:sldId id="302"/>
            <p14:sldId id="301"/>
            <p14:sldId id="305"/>
            <p14:sldId id="317"/>
            <p14:sldId id="290"/>
            <p14:sldId id="304"/>
            <p14:sldId id="314"/>
            <p14:sldId id="306"/>
            <p14:sldId id="300"/>
            <p14:sldId id="291"/>
            <p14:sldId id="281"/>
            <p14:sldId id="287"/>
            <p14:sldId id="309"/>
            <p14:sldId id="312"/>
            <p14:sldId id="313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63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94"/>
    <a:srgbClr val="5B9BD5"/>
    <a:srgbClr val="FFFFFF"/>
    <a:srgbClr val="2E6CA4"/>
    <a:srgbClr val="000000"/>
    <a:srgbClr val="75C5BF"/>
    <a:srgbClr val="EAEFF7"/>
    <a:srgbClr val="D2DEEF"/>
    <a:srgbClr val="0070C0"/>
    <a:srgbClr val="A9B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79002" autoAdjust="0"/>
  </p:normalViewPr>
  <p:slideViewPr>
    <p:cSldViewPr snapToGrid="0">
      <p:cViewPr varScale="1">
        <p:scale>
          <a:sx n="91" d="100"/>
          <a:sy n="91" d="100"/>
        </p:scale>
        <p:origin x="1050" y="66"/>
      </p:cViewPr>
      <p:guideLst>
        <p:guide orient="horz" pos="2137"/>
        <p:guide pos="63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06985" cy="3444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01443" y="0"/>
            <a:ext cx="4206985" cy="3444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6649E-D1CC-41A4-8F21-179F09ABA5B8}" type="datetimeFigureOut">
              <a:rPr lang="de-DE" smtClean="0"/>
              <a:t>23.02.2021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537337"/>
            <a:ext cx="4206985" cy="3444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01443" y="6537337"/>
            <a:ext cx="4206985" cy="3444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CFDD4-158B-4D45-BF0C-FBD8C5360F10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06985" cy="3444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01443" y="0"/>
            <a:ext cx="4206985" cy="3444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FF2A4-BEC1-46D7-8D5E-3848A3C547F6}" type="datetimeFigureOut">
              <a:rPr lang="de-DE" smtClean="0"/>
              <a:t>23.02.2021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790825" y="860425"/>
            <a:ext cx="4129088" cy="2322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70843" y="3311593"/>
            <a:ext cx="7769053" cy="270958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537337"/>
            <a:ext cx="4206985" cy="3444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01443" y="6537337"/>
            <a:ext cx="4206985" cy="3444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97368-312F-4897-9B2D-C3A4CB53F48C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E8062-4A53-4C0B-BC65-BB909E96EF5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204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E8062-4A53-4C0B-BC65-BB909E96EF5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6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537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536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35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23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1808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E8062-4A53-4C0B-BC65-BB909E96EF5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01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635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517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42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E8062-4A53-4C0B-BC65-BB909E96EF5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939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187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322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263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390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1018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8780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E8062-4A53-4C0B-BC65-BB909E96EF5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211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076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228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E8062-4A53-4C0B-BC65-BB909E96EF5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302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612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7368-312F-4897-9B2D-C3A4CB53F48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984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E8062-4A53-4C0B-BC65-BB909E96EF5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19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2347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35267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579419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63352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67354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41866"/>
            <a:ext cx="10515600" cy="1056752"/>
          </a:xfrm>
        </p:spPr>
        <p:txBody>
          <a:bodyPr/>
          <a:lstStyle>
            <a:lvl1pPr>
              <a:defRPr>
                <a:latin typeface="Akkura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cxnSp>
        <p:nvCxnSpPr>
          <p:cNvPr id="7" name="Gerader Verbinder 6"/>
          <p:cNvCxnSpPr/>
          <p:nvPr userDrawn="1"/>
        </p:nvCxnSpPr>
        <p:spPr>
          <a:xfrm flipV="1">
            <a:off x="0" y="763279"/>
            <a:ext cx="12192000" cy="1306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6267" y="80248"/>
            <a:ext cx="3186778" cy="51357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/>
          <a:srcRect b="28819"/>
          <a:stretch/>
        </p:blipFill>
        <p:spPr>
          <a:xfrm>
            <a:off x="365759" y="0"/>
            <a:ext cx="2330183" cy="563758"/>
          </a:xfrm>
          <a:prstGeom prst="rect">
            <a:avLst/>
          </a:prstGeom>
        </p:spPr>
      </p:pic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838200" y="2193925"/>
            <a:ext cx="10515600" cy="3959225"/>
          </a:xfrm>
        </p:spPr>
        <p:txBody>
          <a:bodyPr/>
          <a:lstStyle>
            <a:lvl1pPr>
              <a:defRPr>
                <a:latin typeface="Akkurat" panose="02000503040000020004"/>
              </a:defRPr>
            </a:lvl1pPr>
            <a:lvl2pPr>
              <a:defRPr>
                <a:latin typeface="Akkurat" panose="02000503040000020004"/>
              </a:defRPr>
            </a:lvl2pPr>
            <a:lvl3pPr>
              <a:defRPr>
                <a:latin typeface="Akkurat" panose="02000503040000020004"/>
              </a:defRPr>
            </a:lvl3pPr>
            <a:lvl4pPr>
              <a:defRPr>
                <a:latin typeface="Akkurat" panose="02000503040000020004"/>
              </a:defRPr>
            </a:lvl4pPr>
            <a:lvl5pPr>
              <a:defRPr>
                <a:latin typeface="Akkurat" panose="02000503040000020004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Picture 2" descr="Fachgebiet Rehabilitationstechnologi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5" y="220856"/>
            <a:ext cx="1971675" cy="3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66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62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66651"/>
            <a:ext cx="10515600" cy="126709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377439"/>
            <a:ext cx="10515600" cy="3799523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0032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6772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5140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0535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40962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5591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137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49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0133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dlguidelines.cast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hyperlink" Target="https://www.bibb.de/veroeffentlichungen/de/publication/show/8426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moodle.projekt-lernbar.de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moodle.projekt-lernbar.de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mfragen.tu-dortmund.de/index.php/912871?lang=d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/>
          <p:cNvSpPr txBox="1">
            <a:spLocks/>
          </p:cNvSpPr>
          <p:nvPr/>
        </p:nvSpPr>
        <p:spPr>
          <a:xfrm>
            <a:off x="-9480" y="822960"/>
            <a:ext cx="12191999" cy="3249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kurat" panose="02000503040000020004" pitchFamily="2" charset="0"/>
            </a:endParaRPr>
          </a:p>
        </p:txBody>
      </p:sp>
      <p:sp>
        <p:nvSpPr>
          <p:cNvPr id="26" name="Untertitel 2"/>
          <p:cNvSpPr txBox="1">
            <a:spLocks/>
          </p:cNvSpPr>
          <p:nvPr/>
        </p:nvSpPr>
        <p:spPr>
          <a:xfrm>
            <a:off x="1872866" y="3870775"/>
            <a:ext cx="8427308" cy="1954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kurat" panose="0200050304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 smtClean="0">
              <a:solidFill>
                <a:prstClr val="black"/>
              </a:solidFill>
              <a:latin typeface="Akkurat" panose="02000503040000020004" pitchFamily="2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353968" y="6254882"/>
            <a:ext cx="11638007" cy="603118"/>
            <a:chOff x="353968" y="6254882"/>
            <a:chExt cx="11638007" cy="603118"/>
          </a:xfrm>
        </p:grpSpPr>
        <p:pic>
          <p:nvPicPr>
            <p:cNvPr id="7" name="Grafik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68" y="6254882"/>
              <a:ext cx="1334476" cy="511858"/>
            </a:xfrm>
            <a:prstGeom prst="rect">
              <a:avLst/>
            </a:prstGeom>
          </p:spPr>
        </p:pic>
        <p:pic>
          <p:nvPicPr>
            <p:cNvPr id="8" name="Picture 5" descr="JG-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967" y="6405419"/>
              <a:ext cx="762756" cy="366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logo_hannoversche Werkstätte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7859" y="6412929"/>
              <a:ext cx="908213" cy="307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logo_lhe_service_gmbh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3" r="7589"/>
            <a:stretch/>
          </p:blipFill>
          <p:spPr bwMode="auto">
            <a:xfrm>
              <a:off x="3179472" y="6468198"/>
              <a:ext cx="1764092" cy="230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TUD-klein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8" r="6704"/>
            <a:stretch/>
          </p:blipFill>
          <p:spPr bwMode="auto">
            <a:xfrm>
              <a:off x="1799542" y="6355773"/>
              <a:ext cx="1268832" cy="396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8"/>
            <a:srcRect l="9407" t="7012" r="16273" b="10815"/>
            <a:stretch/>
          </p:blipFill>
          <p:spPr>
            <a:xfrm>
              <a:off x="6764821" y="6275148"/>
              <a:ext cx="743610" cy="582852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8807" y="6302553"/>
              <a:ext cx="1091527" cy="487289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529" y="6386179"/>
              <a:ext cx="801410" cy="411684"/>
            </a:xfrm>
            <a:prstGeom prst="rect">
              <a:avLst/>
            </a:prstGeom>
          </p:spPr>
        </p:pic>
        <p:pic>
          <p:nvPicPr>
            <p:cNvPr id="15" name="Grafik 14" descr="V:\LernBAR(VIA2work)\Intern\Design\Grafikdesign\Logos\Logos_DLR_BMBF_ESF_EU\EU\EU-Logo A4 links.gif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037" y="6361568"/>
              <a:ext cx="955672" cy="428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rafik 15" descr="http://portal.pt-dlr.de/sites/oeffentlichkeitsarbeit/Lists/ptDokumentenbibliothek/PT_DLR_Logo_GR_D_2018_lang.jpg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1434" y="6378031"/>
              <a:ext cx="1190541" cy="4173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hteck 1"/>
          <p:cNvSpPr/>
          <p:nvPr/>
        </p:nvSpPr>
        <p:spPr>
          <a:xfrm>
            <a:off x="1548566" y="1418744"/>
            <a:ext cx="9075906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5400" b="1" dirty="0" err="1">
                <a:solidFill>
                  <a:srgbClr val="005C94"/>
                </a:solidFill>
                <a:latin typeface="Akkurat" panose="02000503040000020004" pitchFamily="2" charset="0"/>
              </a:rPr>
              <a:t>LernBAR</a:t>
            </a:r>
            <a:r>
              <a:rPr lang="de-DE" sz="5400" b="1" dirty="0">
                <a:solidFill>
                  <a:srgbClr val="005C94"/>
                </a:solidFill>
                <a:latin typeface="Akkurat" panose="02000503040000020004" pitchFamily="2" charset="0"/>
              </a:rPr>
              <a:t> </a:t>
            </a:r>
            <a:endParaRPr lang="de-DE" sz="5400" b="1" dirty="0" smtClean="0">
              <a:solidFill>
                <a:srgbClr val="005C94"/>
              </a:solidFill>
              <a:latin typeface="Akkurat" panose="0200050304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de-DE" sz="3200" b="1" dirty="0" smtClean="0">
                <a:solidFill>
                  <a:srgbClr val="005C94"/>
                </a:solidFill>
                <a:latin typeface="Akkurat" panose="02000503040000020004" pitchFamily="2" charset="0"/>
              </a:rPr>
              <a:t>Kurzvorstellung</a:t>
            </a:r>
          </a:p>
          <a:p>
            <a:pPr algn="ctr">
              <a:lnSpc>
                <a:spcPct val="150000"/>
              </a:lnSpc>
            </a:pPr>
            <a:r>
              <a:rPr lang="de-DE" sz="3200" b="1" dirty="0" smtClean="0">
                <a:solidFill>
                  <a:srgbClr val="005C94"/>
                </a:solidFill>
                <a:latin typeface="Akkurat" panose="02000503040000020004" pitchFamily="2" charset="0"/>
              </a:rPr>
              <a:t>zur Vorbereitung auf die Umfrage</a:t>
            </a:r>
            <a:endParaRPr lang="de-DE" sz="3200" b="1" dirty="0">
              <a:solidFill>
                <a:srgbClr val="005C94"/>
              </a:solidFill>
              <a:latin typeface="Akkura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8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</a:t>
            </a:r>
            <a:r>
              <a:rPr lang="de-DE" dirty="0" err="1" smtClean="0"/>
              <a:t>LernBAR</a:t>
            </a:r>
            <a:r>
              <a:rPr lang="de-DE" dirty="0" smtClean="0"/>
              <a:t> </a:t>
            </a:r>
            <a:r>
              <a:rPr lang="de-DE" dirty="0" err="1" smtClean="0"/>
              <a:t>Moodle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8200" y="2193925"/>
            <a:ext cx="10515600" cy="3959225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Video siehe </a:t>
            </a:r>
            <a:r>
              <a:rPr lang="de-DE" dirty="0" err="1" smtClean="0">
                <a:solidFill>
                  <a:srgbClr val="FF0000"/>
                </a:solidFill>
              </a:rPr>
              <a:t>LernBAR</a:t>
            </a:r>
            <a:r>
              <a:rPr lang="de-DE" dirty="0" smtClean="0">
                <a:solidFill>
                  <a:srgbClr val="FF0000"/>
                </a:solidFill>
              </a:rPr>
              <a:t>-Webseite/</a:t>
            </a:r>
            <a:r>
              <a:rPr lang="de-DE" dirty="0">
                <a:solidFill>
                  <a:srgbClr val="FF0000"/>
                </a:solidFill>
              </a:rPr>
              <a:t>L</a:t>
            </a:r>
            <a:r>
              <a:rPr lang="de-DE" dirty="0" smtClean="0">
                <a:solidFill>
                  <a:srgbClr val="FF0000"/>
                </a:solidFill>
              </a:rPr>
              <a:t>ernangebot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8596824" y="1765426"/>
            <a:ext cx="2756976" cy="5262603"/>
            <a:chOff x="8596824" y="1765426"/>
            <a:chExt cx="2756976" cy="5262603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6824" y="1765426"/>
              <a:ext cx="2756976" cy="5262603"/>
            </a:xfrm>
            <a:prstGeom prst="rect">
              <a:avLst/>
            </a:prstGeom>
          </p:spPr>
        </p:pic>
        <p:pic>
          <p:nvPicPr>
            <p:cNvPr id="3074" name="Picture 2" descr="Baseball Cap, Baseball, Kappe, Grau, Kopfbedeckung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9129" y="4153434"/>
              <a:ext cx="1046586" cy="64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9154273" y="2193924"/>
              <a:ext cx="219952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Für meine Ausbildung muss ich viel über Speisenzubereitung wissen!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103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8703317" y="2193925"/>
            <a:ext cx="2524944" cy="4819693"/>
            <a:chOff x="8703317" y="2193925"/>
            <a:chExt cx="2524944" cy="4819693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03317" y="2193925"/>
              <a:ext cx="2524944" cy="4819693"/>
            </a:xfrm>
            <a:prstGeom prst="rect">
              <a:avLst/>
            </a:prstGeom>
          </p:spPr>
        </p:pic>
        <p:pic>
          <p:nvPicPr>
            <p:cNvPr id="10" name="Picture 2" descr="Baseball Cap, Baseball, Kappe, Grau, Kopfbedeckung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536498" y="4356660"/>
              <a:ext cx="1046586" cy="64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3"/>
          <a:stretch/>
        </p:blipFill>
        <p:spPr>
          <a:xfrm>
            <a:off x="10238279" y="1754807"/>
            <a:ext cx="1635778" cy="14518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Die </a:t>
            </a:r>
            <a:r>
              <a:rPr lang="de-DE" dirty="0" err="1" smtClean="0"/>
              <a:t>LernBAR</a:t>
            </a:r>
            <a:r>
              <a:rPr lang="de-DE" dirty="0" smtClean="0"/>
              <a:t> App  für </a:t>
            </a:r>
            <a:r>
              <a:rPr lang="de-DE" dirty="0" err="1" smtClean="0"/>
              <a:t>Hololens</a:t>
            </a:r>
            <a:r>
              <a:rPr lang="de-DE" dirty="0" smtClean="0"/>
              <a:t> und Tablet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8200" y="2193925"/>
            <a:ext cx="10515600" cy="3959225"/>
          </a:xfrm>
        </p:spPr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Video siehe </a:t>
            </a:r>
            <a:r>
              <a:rPr lang="de-DE" dirty="0" err="1" smtClean="0">
                <a:solidFill>
                  <a:srgbClr val="FF0000"/>
                </a:solidFill>
              </a:rPr>
              <a:t>L</a:t>
            </a:r>
            <a:r>
              <a:rPr lang="de-DE" dirty="0" err="1" smtClean="0">
                <a:solidFill>
                  <a:srgbClr val="FF0000"/>
                </a:solidFill>
              </a:rPr>
              <a:t>ernBAR</a:t>
            </a:r>
            <a:r>
              <a:rPr lang="de-DE" dirty="0" smtClean="0">
                <a:solidFill>
                  <a:srgbClr val="FF0000"/>
                </a:solidFill>
              </a:rPr>
              <a:t>-</a:t>
            </a:r>
            <a:r>
              <a:rPr lang="de-DE" dirty="0" smtClean="0">
                <a:solidFill>
                  <a:srgbClr val="FF0000"/>
                </a:solidFill>
              </a:rPr>
              <a:t>Webseite/</a:t>
            </a:r>
            <a:r>
              <a:rPr lang="de-DE" dirty="0">
                <a:solidFill>
                  <a:srgbClr val="FF0000"/>
                </a:solidFill>
              </a:rPr>
              <a:t>L</a:t>
            </a:r>
            <a:r>
              <a:rPr lang="de-DE" dirty="0" smtClean="0">
                <a:solidFill>
                  <a:srgbClr val="FF0000"/>
                </a:solidFill>
              </a:rPr>
              <a:t>ernangebot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880544" y="2721409"/>
            <a:ext cx="19983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Gut, dass am </a:t>
            </a:r>
            <a:r>
              <a:rPr lang="de-DE" sz="2000" dirty="0"/>
              <a:t>B</a:t>
            </a:r>
            <a:r>
              <a:rPr lang="de-DE" sz="2000" dirty="0" smtClean="0"/>
              <a:t>ackofen ein </a:t>
            </a:r>
          </a:p>
          <a:p>
            <a:r>
              <a:rPr lang="de-DE" sz="2000" dirty="0" smtClean="0"/>
              <a:t>QR-Code klebt!</a:t>
            </a:r>
          </a:p>
        </p:txBody>
      </p:sp>
      <p:sp>
        <p:nvSpPr>
          <p:cNvPr id="4" name="Rechteck 3"/>
          <p:cNvSpPr/>
          <p:nvPr/>
        </p:nvSpPr>
        <p:spPr>
          <a:xfrm>
            <a:off x="10583084" y="2075078"/>
            <a:ext cx="1290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Umluft</a:t>
            </a:r>
            <a:r>
              <a:rPr lang="de-DE" dirty="0" smtClean="0"/>
              <a:t>?! </a:t>
            </a:r>
          </a:p>
          <a:p>
            <a:r>
              <a:rPr lang="de-DE" dirty="0" smtClean="0"/>
              <a:t>Oberhitze!?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987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Lernszenario Ausbildungsunterstützung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8200" y="2193925"/>
            <a:ext cx="7077710" cy="427132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 smtClean="0"/>
              <a:t>Nele H.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1. </a:t>
            </a:r>
            <a:r>
              <a:rPr lang="de-DE" dirty="0"/>
              <a:t>L</a:t>
            </a:r>
            <a:r>
              <a:rPr lang="de-DE" dirty="0" smtClean="0"/>
              <a:t>ehrjahr FPDL, BBW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Zubereitung Speisen und Getränke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Lernplattform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Arbeitsschritte &amp; Quiz</a:t>
            </a:r>
          </a:p>
          <a:p>
            <a:pPr lvl="2">
              <a:lnSpc>
                <a:spcPct val="120000"/>
              </a:lnSpc>
            </a:pPr>
            <a:r>
              <a:rPr lang="de-DE" dirty="0"/>
              <a:t>Vorbereitung auf </a:t>
            </a:r>
            <a:r>
              <a:rPr lang="de-DE" dirty="0" smtClean="0"/>
              <a:t>Tätigkeit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Wörterbuch</a:t>
            </a:r>
          </a:p>
          <a:p>
            <a:pPr lvl="2">
              <a:lnSpc>
                <a:spcPct val="120000"/>
              </a:lnSpc>
            </a:pPr>
            <a:r>
              <a:rPr lang="de-DE" dirty="0"/>
              <a:t>Aneignung Begriffe und Fachwörter aus der </a:t>
            </a:r>
            <a:r>
              <a:rPr lang="de-DE" dirty="0" smtClean="0"/>
              <a:t>Speisenzubereitung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AR-Stationen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 G</a:t>
            </a:r>
            <a:r>
              <a:rPr lang="de-DE" dirty="0" smtClean="0"/>
              <a:t>eräte z.B. Backofen/Handrührgerät nutzen, Küche kennenlernen</a:t>
            </a:r>
            <a:endParaRPr lang="de-DE" dirty="0"/>
          </a:p>
        </p:txBody>
      </p:sp>
      <p:pic>
        <p:nvPicPr>
          <p:cNvPr id="4" name="image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10" y="1881822"/>
            <a:ext cx="3437890" cy="458343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1740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Lernszenario Arbeitsplatzunterstützung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8200" y="2193925"/>
            <a:ext cx="5436141" cy="432486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 smtClean="0"/>
              <a:t>Marc E.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Gelernter </a:t>
            </a:r>
            <a:r>
              <a:rPr lang="de-DE" dirty="0"/>
              <a:t>F</a:t>
            </a:r>
            <a:r>
              <a:rPr lang="de-DE" dirty="0" smtClean="0"/>
              <a:t>achpraktiker HW, Integrationsunternehmen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Gästehaus, </a:t>
            </a:r>
            <a:r>
              <a:rPr lang="de-DE" dirty="0"/>
              <a:t>P</a:t>
            </a:r>
            <a:r>
              <a:rPr lang="de-DE" dirty="0" smtClean="0"/>
              <a:t>roblem: Ablauf Tisch eindecken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Lernplattform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Arbeitsschritte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Besondere </a:t>
            </a:r>
            <a:r>
              <a:rPr lang="de-DE" dirty="0"/>
              <a:t>H</a:t>
            </a:r>
            <a:r>
              <a:rPr lang="de-DE" dirty="0" smtClean="0"/>
              <a:t>erausforderung</a:t>
            </a:r>
            <a:r>
              <a:rPr lang="de-DE" dirty="0"/>
              <a:t>:</a:t>
            </a:r>
            <a:r>
              <a:rPr lang="de-DE" dirty="0" smtClean="0"/>
              <a:t> Servietten falten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AR-Station mit Schablone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Hospitation</a:t>
            </a:r>
          </a:p>
          <a:p>
            <a:pPr lvl="1">
              <a:lnSpc>
                <a:spcPct val="120000"/>
              </a:lnSpc>
            </a:pPr>
            <a:r>
              <a:rPr lang="de-DE" dirty="0" smtClean="0"/>
              <a:t>Nimmt Tablet und QR-Code mit</a:t>
            </a:r>
            <a:endParaRPr lang="de-DE" dirty="0"/>
          </a:p>
        </p:txBody>
      </p:sp>
      <p:pic>
        <p:nvPicPr>
          <p:cNvPr id="4" name="image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41" y="2193925"/>
            <a:ext cx="5079460" cy="395922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686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400" b="1" dirty="0">
                <a:solidFill>
                  <a:srgbClr val="005C94"/>
                </a:solidFill>
                <a:ea typeface="+mj-ea"/>
                <a:cs typeface="+mj-cs"/>
              </a:rPr>
              <a:t>Lehren mit </a:t>
            </a:r>
            <a:r>
              <a:rPr lang="de-DE" sz="4400" b="1" dirty="0" err="1">
                <a:solidFill>
                  <a:srgbClr val="005C94"/>
                </a:solidFill>
                <a:ea typeface="+mj-ea"/>
                <a:cs typeface="+mj-cs"/>
              </a:rPr>
              <a:t>LernBAR</a:t>
            </a:r>
            <a:endParaRPr lang="de-DE" dirty="0">
              <a:solidFill>
                <a:srgbClr val="005C94"/>
              </a:solidFill>
            </a:endParaRPr>
          </a:p>
        </p:txBody>
      </p:sp>
      <p:pic>
        <p:nvPicPr>
          <p:cNvPr id="2050" name="Picture 2" descr="Pixel, Pixelchen, Interaktiv, Interaktive Taf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79" y="3342968"/>
            <a:ext cx="4044041" cy="340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Kochmütze, Küchenchef, Kleidung, Einheitlich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9476">
            <a:off x="7187369" y="4331611"/>
            <a:ext cx="822013" cy="9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0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feil nach rechts 4"/>
          <p:cNvSpPr/>
          <p:nvPr/>
        </p:nvSpPr>
        <p:spPr>
          <a:xfrm>
            <a:off x="1031131" y="1759975"/>
            <a:ext cx="10384121" cy="835742"/>
          </a:xfrm>
          <a:prstGeom prst="rightArrow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031640"/>
              </p:ext>
            </p:extLst>
          </p:nvPr>
        </p:nvGraphicFramePr>
        <p:xfrm>
          <a:off x="1031131" y="1998618"/>
          <a:ext cx="9970851" cy="426633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75505">
                  <a:extLst>
                    <a:ext uri="{9D8B030D-6E8A-4147-A177-3AD203B41FA5}">
                      <a16:colId xmlns:a16="http://schemas.microsoft.com/office/drawing/2014/main" val="2635217293"/>
                    </a:ext>
                  </a:extLst>
                </a:gridCol>
                <a:gridCol w="2475505">
                  <a:extLst>
                    <a:ext uri="{9D8B030D-6E8A-4147-A177-3AD203B41FA5}">
                      <a16:colId xmlns:a16="http://schemas.microsoft.com/office/drawing/2014/main" val="3455857683"/>
                    </a:ext>
                  </a:extLst>
                </a:gridCol>
                <a:gridCol w="2435474">
                  <a:extLst>
                    <a:ext uri="{9D8B030D-6E8A-4147-A177-3AD203B41FA5}">
                      <a16:colId xmlns:a16="http://schemas.microsoft.com/office/drawing/2014/main" val="3083320569"/>
                    </a:ext>
                  </a:extLst>
                </a:gridCol>
                <a:gridCol w="1297501">
                  <a:extLst>
                    <a:ext uri="{9D8B030D-6E8A-4147-A177-3AD203B41FA5}">
                      <a16:colId xmlns:a16="http://schemas.microsoft.com/office/drawing/2014/main" val="619158184"/>
                    </a:ext>
                  </a:extLst>
                </a:gridCol>
                <a:gridCol w="1286866">
                  <a:extLst>
                    <a:ext uri="{9D8B030D-6E8A-4147-A177-3AD203B41FA5}">
                      <a16:colId xmlns:a16="http://schemas.microsoft.com/office/drawing/2014/main" val="3470765150"/>
                    </a:ext>
                  </a:extLst>
                </a:gridCol>
              </a:tblGrid>
              <a:tr h="3905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 smtClean="0"/>
                        <a:t>Zielgruppe </a:t>
                      </a:r>
                      <a:r>
                        <a:rPr lang="de-DE" sz="2000" b="0" dirty="0" smtClean="0">
                          <a:sym typeface="Webdings" panose="05030102010509060703" pitchFamily="18" charset="2"/>
                        </a:rPr>
                        <a:t></a:t>
                      </a:r>
                      <a:endParaRPr lang="de-DE" sz="2000" b="0" dirty="0" smtClean="0"/>
                    </a:p>
                  </a:txBody>
                  <a:tcPr anchor="ctr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 smtClean="0"/>
                        <a:t>Lernziel</a:t>
                      </a:r>
                      <a:r>
                        <a:rPr lang="de-DE" b="0" dirty="0" smtClean="0">
                          <a:sym typeface="Webdings" panose="05030102010509060703" pitchFamily="18" charset="2"/>
                        </a:rPr>
                        <a:t></a:t>
                      </a:r>
                      <a:endParaRPr lang="de-DE" b="0" dirty="0" smtClean="0"/>
                    </a:p>
                  </a:txBody>
                  <a:tcPr anchor="ctr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smtClean="0"/>
                        <a:t>Methode </a:t>
                      </a:r>
                      <a:r>
                        <a:rPr lang="de-DE" b="0" dirty="0" smtClean="0">
                          <a:sym typeface="Webdings" panose="05030102010509060703" pitchFamily="18" charset="2"/>
                        </a:rPr>
                        <a:t></a:t>
                      </a:r>
                      <a:endParaRPr lang="de-DE" b="0" dirty="0"/>
                    </a:p>
                  </a:txBody>
                  <a:tcPr anchor="ctr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b="0" dirty="0" smtClean="0"/>
                        <a:t>Techn.</a:t>
                      </a:r>
                      <a:r>
                        <a:rPr lang="de-DE" b="0" baseline="0" dirty="0" smtClean="0"/>
                        <a:t> Komponente </a:t>
                      </a:r>
                      <a:r>
                        <a:rPr lang="de-DE" b="0" dirty="0" smtClean="0">
                          <a:sym typeface="Webdings" panose="05030102010509060703" pitchFamily="18" charset="2"/>
                        </a:rPr>
                        <a:t>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870173"/>
                  </a:ext>
                </a:extLst>
              </a:tr>
              <a:tr h="887518">
                <a:tc rowSpan="3">
                  <a:txBody>
                    <a:bodyPr/>
                    <a:lstStyle/>
                    <a:p>
                      <a:r>
                        <a:rPr lang="de-DE" dirty="0" smtClean="0"/>
                        <a:t>Menschen</a:t>
                      </a:r>
                      <a:r>
                        <a:rPr lang="de-DE" baseline="0" dirty="0" smtClean="0"/>
                        <a:t> mit Lernschwierigkeiten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baseline="0" dirty="0" smtClean="0"/>
                        <a:t>(heterogen)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Auffassung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Denken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Konzentration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Lesen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Rechnen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Sprache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Soziales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Ausbildungs</a:t>
                      </a:r>
                      <a:r>
                        <a:rPr lang="de-DE" dirty="0" smtClean="0"/>
                        <a:t> (-übergreifender)</a:t>
                      </a:r>
                      <a:r>
                        <a:rPr lang="de-DE" baseline="0" dirty="0" smtClean="0"/>
                        <a:t> Kompetenzerwerb</a:t>
                      </a:r>
                      <a:endParaRPr lang="de-DE" dirty="0" smtClean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Formelles &amp;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smtClean="0"/>
                        <a:t>Informelles</a:t>
                      </a:r>
                      <a:r>
                        <a:rPr lang="de-DE" baseline="0" dirty="0" smtClean="0"/>
                        <a:t> Lernen, mobiles Lernen</a:t>
                      </a:r>
                      <a:endParaRPr lang="de-DE" dirty="0" smtClean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Lernplattform </a:t>
                      </a:r>
                      <a:r>
                        <a:rPr lang="de-DE" dirty="0" err="1" smtClean="0"/>
                        <a:t>moodle</a:t>
                      </a:r>
                      <a:endParaRPr lang="de-DE" dirty="0" smtClean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093677"/>
                  </a:ext>
                </a:extLst>
              </a:tr>
              <a:tr h="1153774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dirty="0" smtClean="0"/>
                        <a:t>Arbeitsplatzbezogene</a:t>
                      </a:r>
                      <a:r>
                        <a:rPr lang="de-DE" baseline="0" dirty="0" smtClean="0"/>
                        <a:t> Kompetenzen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dirty="0" smtClean="0"/>
                        <a:t>Learning on </a:t>
                      </a:r>
                      <a:r>
                        <a:rPr lang="de-DE" dirty="0" err="1" smtClean="0"/>
                        <a:t>demand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dirty="0" smtClean="0"/>
                        <a:t>AR-Stationen (QR-Codes)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Hololens</a:t>
                      </a:r>
                      <a:endParaRPr lang="de-DE" dirty="0" smtClean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761632"/>
                  </a:ext>
                </a:extLst>
              </a:tr>
              <a:tr h="88751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aseline="0" dirty="0" smtClean="0"/>
                        <a:t>Tablets</a:t>
                      </a:r>
                      <a:endParaRPr lang="de-DE" dirty="0" smtClean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18353"/>
                  </a:ext>
                </a:extLst>
              </a:tr>
              <a:tr h="887518">
                <a:tc>
                  <a:txBody>
                    <a:bodyPr/>
                    <a:lstStyle/>
                    <a:p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Ausbildende/Lehrende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(heterogen)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technikferner</a:t>
                      </a:r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Bereich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Stärkung digitaler</a:t>
                      </a:r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</a:t>
                      </a: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ompetenzen in der Hauswirtschaft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kern="1200" dirty="0" smtClean="0"/>
                        <a:t>Praxisnaher Content, digitalisierte Lehre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 smtClean="0"/>
                        <a:t>Lernplattform </a:t>
                      </a:r>
                      <a:r>
                        <a:rPr lang="de-DE" sz="1800" kern="1200" dirty="0" err="1" smtClean="0"/>
                        <a:t>moodle</a:t>
                      </a:r>
                      <a:r>
                        <a:rPr lang="de-DE" sz="1800" kern="1200" dirty="0" smtClean="0"/>
                        <a:t>, CMS</a:t>
                      </a:r>
                    </a:p>
                    <a:p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81598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1131" y="941866"/>
            <a:ext cx="9970851" cy="1056752"/>
          </a:xfrm>
        </p:spPr>
        <p:txBody>
          <a:bodyPr>
            <a:normAutofit/>
          </a:bodyPr>
          <a:lstStyle/>
          <a:p>
            <a:r>
              <a:rPr lang="de-DE" dirty="0" err="1"/>
              <a:t>L</a:t>
            </a:r>
            <a:r>
              <a:rPr lang="de-DE" dirty="0" err="1" smtClean="0"/>
              <a:t>ernBAR</a:t>
            </a:r>
            <a:r>
              <a:rPr lang="de-DE" dirty="0" smtClean="0"/>
              <a:t> Konzept </a:t>
            </a:r>
            <a:endParaRPr lang="de-DE" sz="1800" dirty="0"/>
          </a:p>
        </p:txBody>
      </p:sp>
      <p:sp>
        <p:nvSpPr>
          <p:cNvPr id="3" name="Rechteck 2"/>
          <p:cNvSpPr/>
          <p:nvPr/>
        </p:nvSpPr>
        <p:spPr>
          <a:xfrm>
            <a:off x="921274" y="2408904"/>
            <a:ext cx="10080708" cy="29204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21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3. Das CMS zur Erstellung von AR-Content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8200" y="2193925"/>
            <a:ext cx="6752271" cy="39592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dirty="0"/>
              <a:t>CMS = Content Management </a:t>
            </a:r>
            <a:r>
              <a:rPr lang="de-DE" dirty="0" smtClean="0"/>
              <a:t>System</a:t>
            </a:r>
          </a:p>
          <a:p>
            <a:pPr>
              <a:lnSpc>
                <a:spcPct val="100000"/>
              </a:lnSpc>
            </a:pPr>
            <a:r>
              <a:rPr lang="de-DE" dirty="0" smtClean="0"/>
              <a:t>Plattform </a:t>
            </a:r>
            <a:r>
              <a:rPr lang="de-DE" dirty="0"/>
              <a:t>für Erstellung &amp; Bearbeitung von Inhalten zur Verwendung auf Websites oder </a:t>
            </a:r>
            <a:r>
              <a:rPr lang="de-DE" dirty="0" smtClean="0"/>
              <a:t>Apps</a:t>
            </a:r>
            <a:endParaRPr lang="de-DE" dirty="0"/>
          </a:p>
          <a:p>
            <a:pPr>
              <a:lnSpc>
                <a:spcPct val="100000"/>
              </a:lnSpc>
            </a:pPr>
            <a:r>
              <a:rPr lang="de-DE" dirty="0" smtClean="0"/>
              <a:t>AR-Stationen </a:t>
            </a:r>
            <a:r>
              <a:rPr lang="de-DE" dirty="0"/>
              <a:t>anlegen &amp; bearbeiten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/>
              <a:t>Inhalte </a:t>
            </a:r>
            <a:r>
              <a:rPr lang="de-DE" dirty="0"/>
              <a:t>sind dann in der </a:t>
            </a:r>
            <a:r>
              <a:rPr lang="de-DE" dirty="0" err="1"/>
              <a:t>LernBAR</a:t>
            </a:r>
            <a:r>
              <a:rPr lang="de-DE" dirty="0"/>
              <a:t> App </a:t>
            </a:r>
            <a:r>
              <a:rPr lang="de-DE" dirty="0" smtClean="0"/>
              <a:t>sichtbar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53" y="1998618"/>
            <a:ext cx="4834551" cy="4960992"/>
          </a:xfrm>
          <a:prstGeom prst="rect">
            <a:avLst/>
          </a:prstGeom>
        </p:spPr>
      </p:pic>
      <p:pic>
        <p:nvPicPr>
          <p:cNvPr id="1030" name="Picture 6" descr="Kochmütze, Küchenchef, Kleidung, Einheitlich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8225">
            <a:off x="7749986" y="3941823"/>
            <a:ext cx="661875" cy="76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9255344" y="2193925"/>
            <a:ext cx="2010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Ich bin Ausbilder!</a:t>
            </a:r>
          </a:p>
          <a:p>
            <a:r>
              <a:rPr lang="de-DE" sz="2000" dirty="0"/>
              <a:t>Wie bekomme</a:t>
            </a:r>
          </a:p>
          <a:p>
            <a:r>
              <a:rPr lang="de-DE" sz="2000" dirty="0" smtClean="0"/>
              <a:t>ICH …</a:t>
            </a:r>
            <a:endParaRPr lang="de-DE" sz="2000" dirty="0"/>
          </a:p>
          <a:p>
            <a:endParaRPr lang="de-DE" sz="200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8236744" y="3077847"/>
            <a:ext cx="186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8400285" y="3312561"/>
            <a:ext cx="1970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neue AR …</a:t>
            </a:r>
            <a:endParaRPr lang="de-DE" sz="2000" dirty="0"/>
          </a:p>
        </p:txBody>
      </p:sp>
      <p:sp>
        <p:nvSpPr>
          <p:cNvPr id="12" name="Textfeld 11"/>
          <p:cNvSpPr txBox="1"/>
          <p:nvPr/>
        </p:nvSpPr>
        <p:spPr>
          <a:xfrm>
            <a:off x="9833242" y="3866230"/>
            <a:ext cx="1799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auf </a:t>
            </a:r>
            <a:r>
              <a:rPr lang="de-DE" sz="2000" dirty="0" err="1" smtClean="0"/>
              <a:t>Hololens</a:t>
            </a:r>
            <a:r>
              <a:rPr lang="de-DE" sz="2000" dirty="0" smtClean="0"/>
              <a:t> und Tablet?!</a:t>
            </a:r>
          </a:p>
        </p:txBody>
      </p:sp>
    </p:spTree>
    <p:extLst>
      <p:ext uri="{BB962C8B-B14F-4D97-AF65-F5344CB8AC3E}">
        <p14:creationId xmlns:p14="http://schemas.microsoft.com/office/powerpoint/2010/main" val="249865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feil nach rechts 15"/>
          <p:cNvSpPr/>
          <p:nvPr/>
        </p:nvSpPr>
        <p:spPr>
          <a:xfrm>
            <a:off x="7463168" y="5707891"/>
            <a:ext cx="1416996" cy="59487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Pfeil nach rechts 2"/>
          <p:cNvSpPr/>
          <p:nvPr/>
        </p:nvSpPr>
        <p:spPr>
          <a:xfrm>
            <a:off x="3878094" y="5693923"/>
            <a:ext cx="1115438" cy="59487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Lernstationen im CMS</a:t>
            </a:r>
            <a:endParaRPr lang="de-DE" dirty="0"/>
          </a:p>
        </p:txBody>
      </p:sp>
      <p:sp>
        <p:nvSpPr>
          <p:cNvPr id="7" name="Freihandform 6"/>
          <p:cNvSpPr/>
          <p:nvPr/>
        </p:nvSpPr>
        <p:spPr>
          <a:xfrm>
            <a:off x="966626" y="2098407"/>
            <a:ext cx="3000494" cy="2622809"/>
          </a:xfrm>
          <a:custGeom>
            <a:avLst/>
            <a:gdLst>
              <a:gd name="connsiteX0" fmla="*/ 0 w 3000494"/>
              <a:gd name="connsiteY0" fmla="*/ 393421 h 2622809"/>
              <a:gd name="connsiteX1" fmla="*/ 1689090 w 3000494"/>
              <a:gd name="connsiteY1" fmla="*/ 393421 h 2622809"/>
              <a:gd name="connsiteX2" fmla="*/ 1689090 w 3000494"/>
              <a:gd name="connsiteY2" fmla="*/ 0 h 2622809"/>
              <a:gd name="connsiteX3" fmla="*/ 3000494 w 3000494"/>
              <a:gd name="connsiteY3" fmla="*/ 1311405 h 2622809"/>
              <a:gd name="connsiteX4" fmla="*/ 1689090 w 3000494"/>
              <a:gd name="connsiteY4" fmla="*/ 2622809 h 2622809"/>
              <a:gd name="connsiteX5" fmla="*/ 1689090 w 3000494"/>
              <a:gd name="connsiteY5" fmla="*/ 2229388 h 2622809"/>
              <a:gd name="connsiteX6" fmla="*/ 0 w 3000494"/>
              <a:gd name="connsiteY6" fmla="*/ 2229388 h 2622809"/>
              <a:gd name="connsiteX7" fmla="*/ 0 w 3000494"/>
              <a:gd name="connsiteY7" fmla="*/ 393421 h 262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0494" h="2622809">
                <a:moveTo>
                  <a:pt x="0" y="393421"/>
                </a:moveTo>
                <a:lnTo>
                  <a:pt x="1689090" y="393421"/>
                </a:lnTo>
                <a:lnTo>
                  <a:pt x="1689090" y="0"/>
                </a:lnTo>
                <a:lnTo>
                  <a:pt x="3000494" y="1311405"/>
                </a:lnTo>
                <a:lnTo>
                  <a:pt x="1689090" y="2622809"/>
                </a:lnTo>
                <a:lnTo>
                  <a:pt x="1689090" y="2229388"/>
                </a:lnTo>
                <a:lnTo>
                  <a:pt x="0" y="2229388"/>
                </a:lnTo>
                <a:lnTo>
                  <a:pt x="0" y="39342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0763" tIns="403581" rIns="807950" bIns="403581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 smtClean="0">
                <a:latin typeface="Akkurat"/>
              </a:rPr>
              <a:t>Anmeldung im CMS</a:t>
            </a:r>
            <a:endParaRPr lang="de-DE" sz="1400" kern="1200" dirty="0">
              <a:latin typeface="Akkurat"/>
            </a:endParaRP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 smtClean="0">
                <a:latin typeface="Akkurat"/>
              </a:rPr>
              <a:t>Station mit eindeutigem Namen benennen</a:t>
            </a:r>
            <a:endParaRPr lang="de-DE" sz="1400" kern="1200" dirty="0">
              <a:latin typeface="Akkurat"/>
            </a:endParaRPr>
          </a:p>
        </p:txBody>
      </p:sp>
      <p:sp>
        <p:nvSpPr>
          <p:cNvPr id="8" name="Freihandform 7"/>
          <p:cNvSpPr/>
          <p:nvPr/>
        </p:nvSpPr>
        <p:spPr>
          <a:xfrm>
            <a:off x="216502" y="2659688"/>
            <a:ext cx="1500247" cy="1500247"/>
          </a:xfrm>
          <a:custGeom>
            <a:avLst/>
            <a:gdLst>
              <a:gd name="connsiteX0" fmla="*/ 0 w 1500247"/>
              <a:gd name="connsiteY0" fmla="*/ 750124 h 1500247"/>
              <a:gd name="connsiteX1" fmla="*/ 750124 w 1500247"/>
              <a:gd name="connsiteY1" fmla="*/ 0 h 1500247"/>
              <a:gd name="connsiteX2" fmla="*/ 1500248 w 1500247"/>
              <a:gd name="connsiteY2" fmla="*/ 750124 h 1500247"/>
              <a:gd name="connsiteX3" fmla="*/ 750124 w 1500247"/>
              <a:gd name="connsiteY3" fmla="*/ 1500248 h 1500247"/>
              <a:gd name="connsiteX4" fmla="*/ 0 w 1500247"/>
              <a:gd name="connsiteY4" fmla="*/ 750124 h 150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0247" h="1500247">
                <a:moveTo>
                  <a:pt x="0" y="750124"/>
                </a:moveTo>
                <a:cubicBezTo>
                  <a:pt x="0" y="335842"/>
                  <a:pt x="335842" y="0"/>
                  <a:pt x="750124" y="0"/>
                </a:cubicBezTo>
                <a:cubicBezTo>
                  <a:pt x="1164406" y="0"/>
                  <a:pt x="1500248" y="335842"/>
                  <a:pt x="1500248" y="750124"/>
                </a:cubicBezTo>
                <a:cubicBezTo>
                  <a:pt x="1500248" y="1164406"/>
                  <a:pt x="1164406" y="1500248"/>
                  <a:pt x="750124" y="1500248"/>
                </a:cubicBezTo>
                <a:cubicBezTo>
                  <a:pt x="335842" y="1500248"/>
                  <a:pt x="0" y="1164406"/>
                  <a:pt x="0" y="75012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501" tIns="230501" rIns="230501" bIns="230501" numCol="1" spcCol="1270" anchor="ctr" anchorCtr="0">
            <a:noAutofit/>
          </a:bodyPr>
          <a:lstStyle/>
          <a:p>
            <a:pPr lvl="0" algn="ctr" defTabSz="755650">
              <a:spcBef>
                <a:spcPct val="0"/>
              </a:spcBef>
              <a:spcAft>
                <a:spcPct val="35000"/>
              </a:spcAft>
            </a:pPr>
            <a:r>
              <a:rPr lang="de-DE" sz="1600" kern="1200" dirty="0" smtClean="0">
                <a:latin typeface="Akkurat"/>
              </a:rPr>
              <a:t>AR-Station</a:t>
            </a:r>
          </a:p>
          <a:p>
            <a:pPr lvl="0" algn="ctr" defTabSz="755650">
              <a:spcBef>
                <a:spcPct val="0"/>
              </a:spcBef>
              <a:spcAft>
                <a:spcPct val="35000"/>
              </a:spcAft>
            </a:pPr>
            <a:r>
              <a:rPr lang="de-DE" sz="1600" kern="1200" dirty="0" smtClean="0">
                <a:latin typeface="Akkurat"/>
              </a:rPr>
              <a:t>erstellen</a:t>
            </a:r>
            <a:endParaRPr lang="de-DE" sz="1600" kern="1200" dirty="0">
              <a:latin typeface="Akkurat"/>
            </a:endParaRPr>
          </a:p>
        </p:txBody>
      </p:sp>
      <p:sp>
        <p:nvSpPr>
          <p:cNvPr id="9" name="Freihandform 8"/>
          <p:cNvSpPr/>
          <p:nvPr/>
        </p:nvSpPr>
        <p:spPr>
          <a:xfrm>
            <a:off x="4904774" y="2098407"/>
            <a:ext cx="3000494" cy="2622809"/>
          </a:xfrm>
          <a:custGeom>
            <a:avLst/>
            <a:gdLst>
              <a:gd name="connsiteX0" fmla="*/ 0 w 3000494"/>
              <a:gd name="connsiteY0" fmla="*/ 393421 h 2622809"/>
              <a:gd name="connsiteX1" fmla="*/ 1689090 w 3000494"/>
              <a:gd name="connsiteY1" fmla="*/ 393421 h 2622809"/>
              <a:gd name="connsiteX2" fmla="*/ 1689090 w 3000494"/>
              <a:gd name="connsiteY2" fmla="*/ 0 h 2622809"/>
              <a:gd name="connsiteX3" fmla="*/ 3000494 w 3000494"/>
              <a:gd name="connsiteY3" fmla="*/ 1311405 h 2622809"/>
              <a:gd name="connsiteX4" fmla="*/ 1689090 w 3000494"/>
              <a:gd name="connsiteY4" fmla="*/ 2622809 h 2622809"/>
              <a:gd name="connsiteX5" fmla="*/ 1689090 w 3000494"/>
              <a:gd name="connsiteY5" fmla="*/ 2229388 h 2622809"/>
              <a:gd name="connsiteX6" fmla="*/ 0 w 3000494"/>
              <a:gd name="connsiteY6" fmla="*/ 2229388 h 2622809"/>
              <a:gd name="connsiteX7" fmla="*/ 0 w 3000494"/>
              <a:gd name="connsiteY7" fmla="*/ 393421 h 262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0494" h="2622809">
                <a:moveTo>
                  <a:pt x="0" y="393421"/>
                </a:moveTo>
                <a:lnTo>
                  <a:pt x="1689090" y="393421"/>
                </a:lnTo>
                <a:lnTo>
                  <a:pt x="1689090" y="0"/>
                </a:lnTo>
                <a:lnTo>
                  <a:pt x="3000494" y="1311405"/>
                </a:lnTo>
                <a:lnTo>
                  <a:pt x="1689090" y="2622809"/>
                </a:lnTo>
                <a:lnTo>
                  <a:pt x="1689090" y="2229388"/>
                </a:lnTo>
                <a:lnTo>
                  <a:pt x="0" y="2229388"/>
                </a:lnTo>
                <a:lnTo>
                  <a:pt x="0" y="39342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8224" tIns="402946" rIns="806679" bIns="402946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dirty="0">
                <a:latin typeface="Akkurat"/>
              </a:rPr>
              <a:t>Video mit UT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dirty="0">
                <a:latin typeface="Akkurat"/>
              </a:rPr>
              <a:t>Bildergalerie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dirty="0">
                <a:latin typeface="Akkurat"/>
              </a:rPr>
              <a:t>PDF</a:t>
            </a:r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dirty="0">
                <a:latin typeface="Akkurat"/>
              </a:rPr>
              <a:t>Schablone</a:t>
            </a:r>
          </a:p>
        </p:txBody>
      </p:sp>
      <p:sp>
        <p:nvSpPr>
          <p:cNvPr id="10" name="Freihandform 9"/>
          <p:cNvSpPr/>
          <p:nvPr/>
        </p:nvSpPr>
        <p:spPr>
          <a:xfrm>
            <a:off x="4154651" y="2659688"/>
            <a:ext cx="1500247" cy="1500247"/>
          </a:xfrm>
          <a:custGeom>
            <a:avLst/>
            <a:gdLst>
              <a:gd name="connsiteX0" fmla="*/ 0 w 1500247"/>
              <a:gd name="connsiteY0" fmla="*/ 750124 h 1500247"/>
              <a:gd name="connsiteX1" fmla="*/ 750124 w 1500247"/>
              <a:gd name="connsiteY1" fmla="*/ 0 h 1500247"/>
              <a:gd name="connsiteX2" fmla="*/ 1500248 w 1500247"/>
              <a:gd name="connsiteY2" fmla="*/ 750124 h 1500247"/>
              <a:gd name="connsiteX3" fmla="*/ 750124 w 1500247"/>
              <a:gd name="connsiteY3" fmla="*/ 1500248 h 1500247"/>
              <a:gd name="connsiteX4" fmla="*/ 0 w 1500247"/>
              <a:gd name="connsiteY4" fmla="*/ 750124 h 150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0247" h="1500247">
                <a:moveTo>
                  <a:pt x="0" y="750124"/>
                </a:moveTo>
                <a:cubicBezTo>
                  <a:pt x="0" y="335842"/>
                  <a:pt x="335842" y="0"/>
                  <a:pt x="750124" y="0"/>
                </a:cubicBezTo>
                <a:cubicBezTo>
                  <a:pt x="1164406" y="0"/>
                  <a:pt x="1500248" y="335842"/>
                  <a:pt x="1500248" y="750124"/>
                </a:cubicBezTo>
                <a:cubicBezTo>
                  <a:pt x="1500248" y="1164406"/>
                  <a:pt x="1164406" y="1500248"/>
                  <a:pt x="750124" y="1500248"/>
                </a:cubicBezTo>
                <a:cubicBezTo>
                  <a:pt x="335842" y="1500248"/>
                  <a:pt x="0" y="1164406"/>
                  <a:pt x="0" y="75012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501" tIns="230501" rIns="230501" bIns="230501" numCol="1" spcCol="1270" anchor="ctr" anchorCtr="0">
            <a:noAutofit/>
          </a:bodyPr>
          <a:lstStyle/>
          <a:p>
            <a:pPr lvl="0" algn="ctr" defTabSz="7556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600" kern="1200" dirty="0" smtClean="0">
                <a:latin typeface="Akkurat"/>
              </a:rPr>
              <a:t>AR-Station füllen</a:t>
            </a:r>
            <a:endParaRPr lang="de-DE" sz="1600" kern="1200" dirty="0">
              <a:latin typeface="Akkurat"/>
            </a:endParaRPr>
          </a:p>
        </p:txBody>
      </p:sp>
      <p:sp>
        <p:nvSpPr>
          <p:cNvPr id="11" name="Freihandform 10"/>
          <p:cNvSpPr/>
          <p:nvPr/>
        </p:nvSpPr>
        <p:spPr>
          <a:xfrm>
            <a:off x="8842923" y="2098407"/>
            <a:ext cx="3000494" cy="2622809"/>
          </a:xfrm>
          <a:custGeom>
            <a:avLst/>
            <a:gdLst>
              <a:gd name="connsiteX0" fmla="*/ 0 w 3000494"/>
              <a:gd name="connsiteY0" fmla="*/ 393421 h 2622809"/>
              <a:gd name="connsiteX1" fmla="*/ 1689090 w 3000494"/>
              <a:gd name="connsiteY1" fmla="*/ 393421 h 2622809"/>
              <a:gd name="connsiteX2" fmla="*/ 1689090 w 3000494"/>
              <a:gd name="connsiteY2" fmla="*/ 0 h 2622809"/>
              <a:gd name="connsiteX3" fmla="*/ 3000494 w 3000494"/>
              <a:gd name="connsiteY3" fmla="*/ 1311405 h 2622809"/>
              <a:gd name="connsiteX4" fmla="*/ 1689090 w 3000494"/>
              <a:gd name="connsiteY4" fmla="*/ 2622809 h 2622809"/>
              <a:gd name="connsiteX5" fmla="*/ 1689090 w 3000494"/>
              <a:gd name="connsiteY5" fmla="*/ 2229388 h 2622809"/>
              <a:gd name="connsiteX6" fmla="*/ 0 w 3000494"/>
              <a:gd name="connsiteY6" fmla="*/ 2229388 h 2622809"/>
              <a:gd name="connsiteX7" fmla="*/ 0 w 3000494"/>
              <a:gd name="connsiteY7" fmla="*/ 393421 h 262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0494" h="2622809">
                <a:moveTo>
                  <a:pt x="0" y="393421"/>
                </a:moveTo>
                <a:lnTo>
                  <a:pt x="1689090" y="393421"/>
                </a:lnTo>
                <a:lnTo>
                  <a:pt x="1689090" y="0"/>
                </a:lnTo>
                <a:lnTo>
                  <a:pt x="3000494" y="1311405"/>
                </a:lnTo>
                <a:lnTo>
                  <a:pt x="1689090" y="2622809"/>
                </a:lnTo>
                <a:lnTo>
                  <a:pt x="1689090" y="2229388"/>
                </a:lnTo>
                <a:lnTo>
                  <a:pt x="0" y="2229388"/>
                </a:lnTo>
                <a:lnTo>
                  <a:pt x="0" y="39342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8223" tIns="402946" rIns="806680" bIns="402946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 smtClean="0">
                <a:latin typeface="Akkurat"/>
              </a:rPr>
              <a:t>QR Code ausdrucken und am Arbeitsplatz platzieren</a:t>
            </a:r>
            <a:endParaRPr lang="de-DE" sz="1400" kern="1200" dirty="0">
              <a:latin typeface="Akkurat"/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8092799" y="2659688"/>
            <a:ext cx="1500247" cy="1500247"/>
          </a:xfrm>
          <a:custGeom>
            <a:avLst/>
            <a:gdLst>
              <a:gd name="connsiteX0" fmla="*/ 0 w 1500247"/>
              <a:gd name="connsiteY0" fmla="*/ 750124 h 1500247"/>
              <a:gd name="connsiteX1" fmla="*/ 750124 w 1500247"/>
              <a:gd name="connsiteY1" fmla="*/ 0 h 1500247"/>
              <a:gd name="connsiteX2" fmla="*/ 1500248 w 1500247"/>
              <a:gd name="connsiteY2" fmla="*/ 750124 h 1500247"/>
              <a:gd name="connsiteX3" fmla="*/ 750124 w 1500247"/>
              <a:gd name="connsiteY3" fmla="*/ 1500248 h 1500247"/>
              <a:gd name="connsiteX4" fmla="*/ 0 w 1500247"/>
              <a:gd name="connsiteY4" fmla="*/ 750124 h 150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0247" h="1500247">
                <a:moveTo>
                  <a:pt x="0" y="750124"/>
                </a:moveTo>
                <a:cubicBezTo>
                  <a:pt x="0" y="335842"/>
                  <a:pt x="335842" y="0"/>
                  <a:pt x="750124" y="0"/>
                </a:cubicBezTo>
                <a:cubicBezTo>
                  <a:pt x="1164406" y="0"/>
                  <a:pt x="1500248" y="335842"/>
                  <a:pt x="1500248" y="750124"/>
                </a:cubicBezTo>
                <a:cubicBezTo>
                  <a:pt x="1500248" y="1164406"/>
                  <a:pt x="1164406" y="1500248"/>
                  <a:pt x="750124" y="1500248"/>
                </a:cubicBezTo>
                <a:cubicBezTo>
                  <a:pt x="335842" y="1500248"/>
                  <a:pt x="0" y="1164406"/>
                  <a:pt x="0" y="75012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501" tIns="230501" rIns="230501" bIns="230501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600" kern="1200" dirty="0" smtClean="0">
                <a:latin typeface="Akkurat"/>
              </a:rPr>
              <a:t>AR-Station nutzen</a:t>
            </a:r>
            <a:endParaRPr lang="de-DE" sz="1600" kern="1200" dirty="0">
              <a:latin typeface="Akkurat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4" y="5317433"/>
            <a:ext cx="3663582" cy="132296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44" y="5321974"/>
            <a:ext cx="2252253" cy="13731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954" y="5382285"/>
            <a:ext cx="1135513" cy="1310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061">
            <a:off x="10449169" y="5020730"/>
            <a:ext cx="1109863" cy="1655562"/>
          </a:xfrm>
          <a:prstGeom prst="rect">
            <a:avLst/>
          </a:prstGeom>
        </p:spPr>
      </p:pic>
      <p:pic>
        <p:nvPicPr>
          <p:cNvPr id="17" name="Picture 6" descr="Bausteine, Tetris, 3D, Blöcke, Spielzeu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138" y="6461827"/>
            <a:ext cx="316427" cy="206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Bausteine, Tetris, 3D, Blöcke, Spielzeug, Würfel, Spie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138" y="6335015"/>
            <a:ext cx="260356" cy="244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9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</a:t>
            </a:r>
            <a:r>
              <a:rPr lang="de-DE" dirty="0" err="1" smtClean="0"/>
              <a:t>LernBAR</a:t>
            </a:r>
            <a:r>
              <a:rPr lang="de-DE" dirty="0" smtClean="0"/>
              <a:t> CMS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CMS_Lernstation_Screencast_kur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2193925"/>
            <a:ext cx="7085318" cy="39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Lehrplan: </a:t>
            </a:r>
            <a:r>
              <a:rPr lang="de-DE" dirty="0" err="1" smtClean="0"/>
              <a:t>LernBARes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8200" y="2193925"/>
            <a:ext cx="10515600" cy="226134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de-DE" dirty="0" smtClean="0"/>
              <a:t>harmonisierter Lehrplan: zukunftsrelevante </a:t>
            </a:r>
            <a:r>
              <a:rPr lang="de-DE" dirty="0"/>
              <a:t>Lernfelder der Ausbildungsgänge </a:t>
            </a:r>
            <a:r>
              <a:rPr lang="de-DE" dirty="0" smtClean="0"/>
              <a:t>zusammenfasst</a:t>
            </a:r>
          </a:p>
          <a:p>
            <a:pPr>
              <a:lnSpc>
                <a:spcPct val="110000"/>
              </a:lnSpc>
            </a:pPr>
            <a:r>
              <a:rPr lang="de-DE" dirty="0"/>
              <a:t>Nachhaltigen Verankerung digitaler Ansätze in die hauswirtschaftliche Ausbildung </a:t>
            </a:r>
            <a:r>
              <a:rPr lang="de-DE" dirty="0" smtClean="0"/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/>
              <a:t>Lernszenarien &amp; </a:t>
            </a:r>
            <a:r>
              <a:rPr lang="de-DE" dirty="0"/>
              <a:t>Handlungsempfehlungen für weitere digitale </a:t>
            </a:r>
            <a:r>
              <a:rPr lang="de-DE" dirty="0" smtClean="0"/>
              <a:t>Anteile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r="33432"/>
          <a:stretch/>
        </p:blipFill>
        <p:spPr>
          <a:xfrm>
            <a:off x="2102820" y="4348264"/>
            <a:ext cx="7986359" cy="2237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05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 smtClean="0"/>
              <a:t>Eckdaten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8200" y="1998618"/>
            <a:ext cx="8120865" cy="38322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de-DE" sz="2400" dirty="0" smtClean="0">
                <a:latin typeface="Akkurat" panose="02000503040000020004" pitchFamily="2" charset="0"/>
              </a:rPr>
              <a:t>Forschungs- und Entwicklungsprojekt</a:t>
            </a:r>
          </a:p>
          <a:p>
            <a:pPr>
              <a:lnSpc>
                <a:spcPct val="110000"/>
              </a:lnSpc>
            </a:pPr>
            <a:r>
              <a:rPr lang="de-DE" sz="2400" dirty="0" smtClean="0">
                <a:latin typeface="Akkurat" panose="02000503040000020004" pitchFamily="2" charset="0"/>
              </a:rPr>
              <a:t>Branche: Hauswirtschaft</a:t>
            </a:r>
          </a:p>
          <a:p>
            <a:pPr>
              <a:lnSpc>
                <a:spcPct val="110000"/>
              </a:lnSpc>
            </a:pPr>
            <a:r>
              <a:rPr lang="de-DE" sz="2400" dirty="0" smtClean="0">
                <a:latin typeface="Akkurat" panose="02000503040000020004" pitchFamily="2" charset="0"/>
              </a:rPr>
              <a:t>Praxispartner:</a:t>
            </a:r>
          </a:p>
          <a:p>
            <a:pPr lvl="1">
              <a:lnSpc>
                <a:spcPct val="110000"/>
              </a:lnSpc>
            </a:pPr>
            <a:r>
              <a:rPr lang="de-DE" sz="2000" dirty="0" smtClean="0">
                <a:latin typeface="Akkurat" panose="02000503040000020004" pitchFamily="2" charset="0"/>
              </a:rPr>
              <a:t>BBW </a:t>
            </a:r>
            <a:r>
              <a:rPr lang="de-DE" sz="2000" dirty="0" err="1" smtClean="0">
                <a:latin typeface="Akkurat" panose="02000503040000020004" pitchFamily="2" charset="0"/>
              </a:rPr>
              <a:t>Josefsheim</a:t>
            </a:r>
            <a:r>
              <a:rPr lang="de-DE" sz="2000" dirty="0" smtClean="0">
                <a:latin typeface="Akkurat" panose="02000503040000020004" pitchFamily="2" charset="0"/>
              </a:rPr>
              <a:t> </a:t>
            </a:r>
            <a:r>
              <a:rPr lang="de-DE" sz="2000" dirty="0" err="1" smtClean="0">
                <a:latin typeface="Akkurat" panose="02000503040000020004" pitchFamily="2" charset="0"/>
              </a:rPr>
              <a:t>Bigge</a:t>
            </a:r>
            <a:endParaRPr lang="de-DE" sz="2000" dirty="0" smtClean="0">
              <a:latin typeface="Akkurat" panose="02000503040000020004" pitchFamily="2" charset="0"/>
            </a:endParaRPr>
          </a:p>
          <a:p>
            <a:pPr lvl="1">
              <a:lnSpc>
                <a:spcPct val="110000"/>
              </a:lnSpc>
            </a:pPr>
            <a:r>
              <a:rPr lang="de-DE" sz="2000" dirty="0" smtClean="0">
                <a:latin typeface="Akkurat" panose="02000503040000020004" pitchFamily="2" charset="0"/>
              </a:rPr>
              <a:t>Lebenshilfe Erfurt</a:t>
            </a:r>
          </a:p>
          <a:p>
            <a:pPr lvl="1">
              <a:lnSpc>
                <a:spcPct val="110000"/>
              </a:lnSpc>
            </a:pPr>
            <a:r>
              <a:rPr lang="de-DE" sz="2000" dirty="0" smtClean="0">
                <a:latin typeface="Akkurat" panose="02000503040000020004" pitchFamily="2" charset="0"/>
              </a:rPr>
              <a:t>Hannoversche Werkstätten</a:t>
            </a:r>
          </a:p>
          <a:p>
            <a:pPr>
              <a:lnSpc>
                <a:spcPct val="110000"/>
              </a:lnSpc>
            </a:pPr>
            <a:r>
              <a:rPr lang="de-DE" sz="2400" dirty="0" smtClean="0">
                <a:latin typeface="Akkurat" panose="02000503040000020004" pitchFamily="2" charset="0"/>
              </a:rPr>
              <a:t>BMBF-Förderlinie „Inklusion durch digitale Medien in der beruflichen Bildung“</a:t>
            </a:r>
          </a:p>
          <a:p>
            <a:pPr>
              <a:lnSpc>
                <a:spcPct val="110000"/>
              </a:lnSpc>
            </a:pPr>
            <a:r>
              <a:rPr lang="de-DE" sz="2400" dirty="0" smtClean="0">
                <a:latin typeface="Akkurat" panose="02000503040000020004" pitchFamily="2" charset="0"/>
              </a:rPr>
              <a:t>Laufzeit des Projektes:  01.06.2018-31.08.2021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602" y="2320888"/>
            <a:ext cx="2470198" cy="3705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09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Förderung beruflicher Teilhabe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dirty="0" smtClean="0"/>
              <a:t>Durchlässig-/Anschlussfähigkeit durch Abbildung der Schnittmengen hauswirtschaftlicher Ausbildungsberufe </a:t>
            </a:r>
            <a:r>
              <a:rPr lang="de-DE" sz="1800" dirty="0" smtClean="0"/>
              <a:t>(vgl. Vogel 2017)</a:t>
            </a:r>
          </a:p>
          <a:p>
            <a:pPr>
              <a:lnSpc>
                <a:spcPct val="100000"/>
              </a:lnSpc>
            </a:pPr>
            <a:r>
              <a:rPr lang="de-DE" dirty="0" err="1" smtClean="0"/>
              <a:t>Binndendifferenzierung</a:t>
            </a:r>
            <a:r>
              <a:rPr lang="de-DE" dirty="0"/>
              <a:t> </a:t>
            </a:r>
            <a:r>
              <a:rPr lang="de-DE" dirty="0" smtClean="0"/>
              <a:t>durch Anbietung untersch. Medien </a:t>
            </a:r>
            <a:r>
              <a:rPr lang="de-DE" sz="1800" dirty="0" smtClean="0"/>
              <a:t>(UDL, CAST 2018)</a:t>
            </a:r>
          </a:p>
          <a:p>
            <a:pPr>
              <a:lnSpc>
                <a:spcPct val="100000"/>
              </a:lnSpc>
            </a:pPr>
            <a:r>
              <a:rPr lang="de-DE" dirty="0" smtClean="0"/>
              <a:t>Zugänglichkeit durch </a:t>
            </a:r>
            <a:r>
              <a:rPr lang="de-DE" dirty="0" err="1" smtClean="0"/>
              <a:t>Niedrigschwelligkeit</a:t>
            </a:r>
            <a:r>
              <a:rPr lang="de-DE" dirty="0" smtClean="0"/>
              <a:t> </a:t>
            </a:r>
            <a:r>
              <a:rPr lang="de-DE" sz="1800" dirty="0" smtClean="0"/>
              <a:t>(vgl. </a:t>
            </a:r>
            <a:r>
              <a:rPr lang="de-DE" sz="1800" dirty="0" err="1" smtClean="0"/>
              <a:t>Miesenberger</a:t>
            </a:r>
            <a:r>
              <a:rPr lang="de-DE" sz="1800" dirty="0" smtClean="0"/>
              <a:t> et al. 2013)</a:t>
            </a:r>
          </a:p>
          <a:p>
            <a:pPr>
              <a:lnSpc>
                <a:spcPct val="100000"/>
              </a:lnSpc>
            </a:pPr>
            <a:r>
              <a:rPr lang="de-DE" dirty="0" smtClean="0"/>
              <a:t>Flexibilität durch hybrides </a:t>
            </a:r>
            <a:r>
              <a:rPr lang="de-DE" dirty="0"/>
              <a:t>S</a:t>
            </a:r>
            <a:r>
              <a:rPr lang="de-DE" dirty="0" smtClean="0"/>
              <a:t>ystem inkl. QR-Codes </a:t>
            </a:r>
            <a:r>
              <a:rPr lang="de-DE" sz="1800" dirty="0" smtClean="0"/>
              <a:t>(vgl. Pfeffer-Hoffmann 2007)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518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Bewertung des </a:t>
            </a:r>
            <a:r>
              <a:rPr lang="de-DE" dirty="0" err="1" smtClean="0"/>
              <a:t>LernBAR</a:t>
            </a:r>
            <a:r>
              <a:rPr lang="de-DE" dirty="0" smtClean="0"/>
              <a:t> Konzepts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endParaRPr lang="de-DE" dirty="0" smtClean="0">
              <a:solidFill>
                <a:prstClr val="black"/>
              </a:solidFill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015348"/>
              </p:ext>
            </p:extLst>
          </p:nvPr>
        </p:nvGraphicFramePr>
        <p:xfrm>
          <a:off x="838198" y="2193924"/>
          <a:ext cx="10515602" cy="395922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368049">
                  <a:extLst>
                    <a:ext uri="{9D8B030D-6E8A-4147-A177-3AD203B41FA5}">
                      <a16:colId xmlns:a16="http://schemas.microsoft.com/office/drawing/2014/main" val="2865932674"/>
                    </a:ext>
                  </a:extLst>
                </a:gridCol>
                <a:gridCol w="5147553">
                  <a:extLst>
                    <a:ext uri="{9D8B030D-6E8A-4147-A177-3AD203B41FA5}">
                      <a16:colId xmlns:a16="http://schemas.microsoft.com/office/drawing/2014/main" val="1333968507"/>
                    </a:ext>
                  </a:extLst>
                </a:gridCol>
              </a:tblGrid>
              <a:tr h="416357">
                <a:tc>
                  <a:txBody>
                    <a:bodyPr/>
                    <a:lstStyle/>
                    <a:p>
                      <a:r>
                        <a:rPr lang="de-DE" dirty="0" smtClean="0"/>
                        <a:t>Erprobungen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Ext. Evaluation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902170"/>
                  </a:ext>
                </a:extLst>
              </a:tr>
              <a:tr h="3542869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>
                          <a:solidFill>
                            <a:prstClr val="black"/>
                          </a:solidFill>
                        </a:rPr>
                        <a:t>Usability der hybriden Anwendung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>
                          <a:solidFill>
                            <a:prstClr val="black"/>
                          </a:solidFill>
                        </a:rPr>
                        <a:t>Leitfadengestütztes Vorgehen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>
                          <a:solidFill>
                            <a:prstClr val="black"/>
                          </a:solidFill>
                        </a:rPr>
                        <a:t>Beobachtung &amp; Befragung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de-DE" dirty="0" smtClean="0">
                        <a:solidFill>
                          <a:prstClr val="black"/>
                        </a:solidFill>
                      </a:endParaRP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Inhalte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Kompetenzziele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Methodik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Erfolg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Nachhaltigkeit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46778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6235429" y="5321631"/>
            <a:ext cx="5118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Externe Evaluation:</a:t>
            </a:r>
          </a:p>
          <a:p>
            <a:pPr marL="108000" indent="-108000">
              <a:buFont typeface="Symbol" panose="05050102010706020507" pitchFamily="18" charset="2"/>
              <a:buChar char="-"/>
            </a:pPr>
            <a:r>
              <a:rPr lang="de-DE" sz="1200" dirty="0" smtClean="0"/>
              <a:t>Manfred </a:t>
            </a:r>
            <a:r>
              <a:rPr lang="de-DE" sz="1200" dirty="0"/>
              <a:t>Weiser: </a:t>
            </a:r>
            <a:r>
              <a:rPr lang="de-DE" sz="1200" dirty="0" smtClean="0"/>
              <a:t>Berufsbildungswerk Mosbach-Heidelberg, Leitung</a:t>
            </a:r>
          </a:p>
          <a:p>
            <a:pPr marL="108000" indent="-108000">
              <a:buFont typeface="Symbol" panose="05050102010706020507" pitchFamily="18" charset="2"/>
              <a:buChar char="-"/>
            </a:pPr>
            <a:r>
              <a:rPr lang="de-DE" sz="1200" dirty="0"/>
              <a:t>Martina Kunzendorf: </a:t>
            </a:r>
            <a:r>
              <a:rPr lang="de-DE" sz="1200" dirty="0" err="1"/>
              <a:t>hsg</a:t>
            </a:r>
            <a:r>
              <a:rPr lang="de-DE" sz="1200" dirty="0"/>
              <a:t> </a:t>
            </a:r>
            <a:r>
              <a:rPr lang="de-DE" sz="1200" dirty="0" smtClean="0"/>
              <a:t>Bochum, </a:t>
            </a:r>
            <a:r>
              <a:rPr lang="de-DE" sz="1200" dirty="0"/>
              <a:t>Department für angewandte Gesundheitswissenschaften</a:t>
            </a:r>
          </a:p>
          <a:p>
            <a:endParaRPr lang="de-DE" sz="80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3" y="3549929"/>
            <a:ext cx="3739292" cy="248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32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Ausblick Projektvorhaben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8199" y="2193925"/>
            <a:ext cx="11073064" cy="4305198"/>
          </a:xfrm>
        </p:spPr>
        <p:txBody>
          <a:bodyPr>
            <a:normAutofit fontScale="85000" lnSpcReduction="20000"/>
          </a:bodyPr>
          <a:lstStyle/>
          <a:p>
            <a:pPr marL="2538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dirty="0" err="1" smtClean="0"/>
              <a:t>Einpflegung</a:t>
            </a:r>
            <a:r>
              <a:rPr lang="de-DE" dirty="0" smtClean="0"/>
              <a:t> aller Lerninhalte</a:t>
            </a:r>
          </a:p>
          <a:p>
            <a:pPr marL="2538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Fortführung der Erprobungen</a:t>
            </a:r>
          </a:p>
          <a:p>
            <a:pPr marL="2538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dirty="0"/>
              <a:t>Learning Analytics/Analyse der </a:t>
            </a:r>
            <a:r>
              <a:rPr lang="de-DE" dirty="0" err="1" smtClean="0"/>
              <a:t>Lernendendaten</a:t>
            </a:r>
            <a:endParaRPr lang="de-DE" dirty="0" smtClean="0"/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Implementation: Handreichungen, </a:t>
            </a:r>
            <a:br>
              <a:rPr lang="de-DE" dirty="0" smtClean="0"/>
            </a:br>
            <a:r>
              <a:rPr lang="de-DE" dirty="0" smtClean="0"/>
              <a:t>Anleitungen, E-Learning </a:t>
            </a:r>
            <a:r>
              <a:rPr lang="de-DE" dirty="0" err="1" smtClean="0"/>
              <a:t>Sprechstd</a:t>
            </a:r>
            <a:r>
              <a:rPr lang="de-DE" dirty="0" smtClean="0"/>
              <a:t>. etc.</a:t>
            </a:r>
          </a:p>
          <a:p>
            <a:pPr marL="0" indent="0">
              <a:lnSpc>
                <a:spcPct val="120000"/>
              </a:lnSpc>
              <a:buNone/>
            </a:pPr>
            <a:endParaRPr lang="de-DE" dirty="0" smtClean="0"/>
          </a:p>
          <a:p>
            <a:pPr marL="0" indent="0" algn="ctr">
              <a:lnSpc>
                <a:spcPct val="120000"/>
              </a:lnSpc>
              <a:buNone/>
            </a:pPr>
            <a:r>
              <a:rPr lang="de-DE" u="sng" dirty="0" smtClean="0"/>
              <a:t>Save </a:t>
            </a:r>
            <a:r>
              <a:rPr lang="de-DE" u="sng" dirty="0" err="1" smtClean="0"/>
              <a:t>the</a:t>
            </a:r>
            <a:r>
              <a:rPr lang="de-DE" u="sng" dirty="0" smtClean="0"/>
              <a:t> Date: Abschlusstagung 24.06.2021</a:t>
            </a:r>
            <a:r>
              <a:rPr lang="de-DE" u="sng" dirty="0"/>
              <a:t/>
            </a:r>
            <a:br>
              <a:rPr lang="de-DE" u="sng" dirty="0"/>
            </a:br>
            <a:r>
              <a:rPr lang="de-DE" dirty="0" smtClean="0"/>
              <a:t>Berufsbildung </a:t>
            </a:r>
            <a:r>
              <a:rPr lang="de-DE" dirty="0"/>
              <a:t>4.0 - Alles ist lernbar? - Konzepte und Perspektiven neuer Lernmethoden </a:t>
            </a:r>
            <a:endParaRPr lang="de-DE" dirty="0" smtClean="0"/>
          </a:p>
        </p:txBody>
      </p:sp>
      <p:pic>
        <p:nvPicPr>
          <p:cNvPr id="2052" name="Picture 4" descr="Pixelchen, Pixel, Ausblick, Erfolg, Geschaf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669">
            <a:off x="8321114" y="1132678"/>
            <a:ext cx="3344819" cy="33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842598" y="4895689"/>
            <a:ext cx="11068665" cy="1362544"/>
          </a:xfrm>
          <a:prstGeom prst="rect">
            <a:avLst/>
          </a:prstGeom>
          <a:noFill/>
          <a:ln w="38100">
            <a:solidFill>
              <a:srgbClr val="005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3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Literatur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8200" y="2193925"/>
            <a:ext cx="6509318" cy="3959225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CAST (2018). Universal Design for Learning Guidelines version 2.2. </a:t>
            </a:r>
            <a:r>
              <a:rPr lang="en-US" sz="1800" dirty="0" smtClean="0"/>
              <a:t>URL: </a:t>
            </a:r>
            <a:r>
              <a:rPr lang="en-US" sz="1800" dirty="0" smtClean="0">
                <a:hlinkClick r:id="rId3"/>
              </a:rPr>
              <a:t>https</a:t>
            </a:r>
            <a:r>
              <a:rPr lang="en-US" sz="1600" dirty="0" smtClean="0">
                <a:hlinkClick r:id="rId3"/>
              </a:rPr>
              <a:t>://udlguidelines.cast.org/</a:t>
            </a:r>
            <a:r>
              <a:rPr lang="en-US" sz="1600" dirty="0" smtClean="0"/>
              <a:t> [07.01.2021].</a:t>
            </a:r>
            <a:endParaRPr lang="de-DE" sz="1600" dirty="0" smtClean="0"/>
          </a:p>
          <a:p>
            <a:r>
              <a:rPr lang="de-DE" sz="1600" dirty="0" err="1" smtClean="0"/>
              <a:t>Kerres</a:t>
            </a:r>
            <a:r>
              <a:rPr lang="de-DE" sz="1600" dirty="0"/>
              <a:t>, </a:t>
            </a:r>
            <a:r>
              <a:rPr lang="de-DE" sz="1600" dirty="0" smtClean="0"/>
              <a:t>M. (2018). </a:t>
            </a:r>
            <a:r>
              <a:rPr lang="de-DE" sz="1600" dirty="0"/>
              <a:t>Mediendidaktik. Konzeption und Entwicklung digitaler Lernangebote. 5. Aufl. </a:t>
            </a:r>
            <a:r>
              <a:rPr lang="de-DE" sz="1600" dirty="0" smtClean="0"/>
              <a:t>Berlin</a:t>
            </a:r>
            <a:r>
              <a:rPr lang="de-DE" sz="1600" dirty="0"/>
              <a:t>: De </a:t>
            </a:r>
            <a:r>
              <a:rPr lang="de-DE" sz="1600" dirty="0" err="1"/>
              <a:t>Gruyter</a:t>
            </a:r>
            <a:r>
              <a:rPr lang="de-DE" sz="1600" dirty="0"/>
              <a:t> </a:t>
            </a:r>
            <a:r>
              <a:rPr lang="de-DE" sz="1600" dirty="0" err="1" smtClean="0"/>
              <a:t>Oldenbourg</a:t>
            </a:r>
            <a:endParaRPr lang="de-DE" sz="1600" dirty="0" smtClean="0"/>
          </a:p>
          <a:p>
            <a:r>
              <a:rPr lang="de-DE" sz="1600" dirty="0" err="1" smtClean="0"/>
              <a:t>Miesenberger</a:t>
            </a:r>
            <a:r>
              <a:rPr lang="de-DE" sz="1600" dirty="0" smtClean="0"/>
              <a:t>, K., Bühler, C., </a:t>
            </a:r>
            <a:r>
              <a:rPr lang="de-DE" sz="1600" dirty="0" err="1" smtClean="0"/>
              <a:t>Niestyo</a:t>
            </a:r>
            <a:r>
              <a:rPr lang="de-DE" sz="1600" dirty="0" smtClean="0"/>
              <a:t>, H./ </a:t>
            </a:r>
            <a:r>
              <a:rPr lang="de-DE" sz="1600" dirty="0" err="1" smtClean="0"/>
              <a:t>Schluchter</a:t>
            </a:r>
            <a:r>
              <a:rPr lang="de-DE" sz="1600" dirty="0" smtClean="0"/>
              <a:t>, </a:t>
            </a:r>
            <a:r>
              <a:rPr lang="de-DE" sz="1600" dirty="0" err="1" smtClean="0"/>
              <a:t>J.R.,Bosse</a:t>
            </a:r>
            <a:r>
              <a:rPr lang="de-DE" sz="1600" dirty="0" smtClean="0"/>
              <a:t>, I. (2013): Sieben Fragen zur inklusiven Medienbildung. In: I. Bosse (Hrsg.), Medienbildung im Zeitalter der Inklusion, S. 27-57. </a:t>
            </a:r>
          </a:p>
          <a:p>
            <a:r>
              <a:rPr lang="de-DE" sz="1600" dirty="0" smtClean="0"/>
              <a:t>Pfeffer-Hoffmann, C.(2007): E-Learning für Benachteiligte. Eine ökonomische und mediendidaktische Analyse. Berlin: Mensch-und-Buch-Verl.</a:t>
            </a:r>
          </a:p>
          <a:p>
            <a:r>
              <a:rPr lang="de-DE" sz="1600" dirty="0" smtClean="0"/>
              <a:t>Vogel, C (2017). Durchlässigkeit im Bildungssystem – Möglichkeiten zur Gestaltung individueller Bildungswege. </a:t>
            </a:r>
            <a:r>
              <a:rPr lang="de-DE" sz="1600" dirty="0" smtClean="0">
                <a:hlinkClick r:id="rId4"/>
              </a:rPr>
              <a:t>URL:https://www.bibb.de/veroeffentlichungen/de/publication/show/8426</a:t>
            </a:r>
            <a:r>
              <a:rPr lang="de-DE" sz="1600" dirty="0" smtClean="0"/>
              <a:t>  [07.01.2021].</a:t>
            </a:r>
          </a:p>
          <a:p>
            <a:endParaRPr lang="de-DE" sz="1600" dirty="0"/>
          </a:p>
          <a:p>
            <a:endParaRPr lang="de-DE" sz="1600" dirty="0" smtClean="0"/>
          </a:p>
        </p:txBody>
      </p:sp>
      <p:pic>
        <p:nvPicPr>
          <p:cNvPr id="5122" name="Picture 2" descr="Pixelchen, Pixel, Hochschule, Literaturverwaltung"/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9"/>
          <a:stretch/>
        </p:blipFill>
        <p:spPr bwMode="auto">
          <a:xfrm flipH="1">
            <a:off x="8107948" y="2634916"/>
            <a:ext cx="3245851" cy="365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25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9310" y="941866"/>
            <a:ext cx="8114489" cy="1056752"/>
          </a:xfrm>
        </p:spPr>
        <p:txBody>
          <a:bodyPr/>
          <a:lstStyle/>
          <a:p>
            <a:r>
              <a:rPr lang="de-DE" dirty="0" smtClean="0"/>
              <a:t>Testung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239311" y="1877438"/>
            <a:ext cx="8725710" cy="512313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dirty="0" smtClean="0">
                <a:solidFill>
                  <a:srgbClr val="005C94"/>
                </a:solidFill>
              </a:rPr>
              <a:t>1. Lernplattform anschauen:</a:t>
            </a:r>
            <a:r>
              <a:rPr lang="de-DE" dirty="0" smtClean="0"/>
              <a:t> </a:t>
            </a:r>
            <a:r>
              <a:rPr lang="de-DE" sz="3100" b="1" dirty="0" smtClean="0">
                <a:hlinkClick r:id="rId3" action="ppaction://hlinkfile"/>
              </a:rPr>
              <a:t>moodle.projekt-lernbar.de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Kursbereich </a:t>
            </a:r>
            <a:r>
              <a:rPr lang="de-DE" u="sng" dirty="0" smtClean="0"/>
              <a:t>Service/Tische eindecken</a:t>
            </a:r>
          </a:p>
          <a:p>
            <a:pPr lvl="1">
              <a:lnSpc>
                <a:spcPct val="110000"/>
              </a:lnSpc>
            </a:pPr>
            <a:r>
              <a:rPr lang="de-DE" u="sng" dirty="0" smtClean="0"/>
              <a:t>Frühstück</a:t>
            </a:r>
            <a:r>
              <a:rPr lang="de-DE" dirty="0" smtClean="0"/>
              <a:t> anschauen: Frage beantworten: Wohin zeigt der Henkel der Tasse? </a:t>
            </a:r>
            <a:r>
              <a:rPr lang="de-DE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notieren</a:t>
            </a:r>
            <a:endParaRPr lang="de-DE" dirty="0" smtClean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de-DE" u="sng" dirty="0" smtClean="0"/>
              <a:t>Wörterbuch</a:t>
            </a:r>
            <a:r>
              <a:rPr lang="de-DE" dirty="0" smtClean="0"/>
              <a:t> anschauen, Frage beantworten: Was ist ein „Tischgedeck“? </a:t>
            </a:r>
            <a:r>
              <a:rPr lang="de-DE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notieren</a:t>
            </a:r>
            <a:endParaRPr lang="de-DE" dirty="0">
              <a:solidFill>
                <a:srgbClr val="FF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dirty="0" smtClean="0">
                <a:solidFill>
                  <a:srgbClr val="005C94"/>
                </a:solidFill>
              </a:rPr>
              <a:t>2. </a:t>
            </a:r>
            <a:r>
              <a:rPr lang="de-DE" dirty="0" err="1" smtClean="0">
                <a:solidFill>
                  <a:srgbClr val="005C94"/>
                </a:solidFill>
              </a:rPr>
              <a:t>LernBAR</a:t>
            </a:r>
            <a:r>
              <a:rPr lang="de-DE" dirty="0" smtClean="0">
                <a:solidFill>
                  <a:srgbClr val="005C94"/>
                </a:solidFill>
              </a:rPr>
              <a:t>-App testen</a:t>
            </a:r>
          </a:p>
          <a:p>
            <a:pPr lvl="1">
              <a:lnSpc>
                <a:spcPct val="110000"/>
              </a:lnSpc>
            </a:pPr>
            <a:r>
              <a:rPr lang="de-DE" dirty="0" smtClean="0"/>
              <a:t>App </a:t>
            </a:r>
            <a:r>
              <a:rPr lang="de-DE" u="sng" dirty="0" smtClean="0"/>
              <a:t>downloaden</a:t>
            </a:r>
            <a:endParaRPr lang="de-DE" dirty="0"/>
          </a:p>
          <a:p>
            <a:pPr lvl="1">
              <a:lnSpc>
                <a:spcPct val="110000"/>
              </a:lnSpc>
            </a:pPr>
            <a:r>
              <a:rPr lang="de-DE" u="sng" dirty="0" smtClean="0"/>
              <a:t>QR-Code im Tische eindecken Modul </a:t>
            </a:r>
            <a:r>
              <a:rPr lang="de-DE" dirty="0" smtClean="0"/>
              <a:t>scannen</a:t>
            </a:r>
          </a:p>
          <a:p>
            <a:pPr lvl="1">
              <a:lnSpc>
                <a:spcPct val="110000"/>
              </a:lnSpc>
            </a:pPr>
            <a:r>
              <a:rPr lang="de-DE" dirty="0" smtClean="0"/>
              <a:t>Frage beantworten</a:t>
            </a:r>
            <a:r>
              <a:rPr lang="de-DE" dirty="0"/>
              <a:t>: Was ist der zweite Arbeitsschritt in der Schablone</a:t>
            </a:r>
            <a:r>
              <a:rPr lang="de-DE" dirty="0" smtClean="0"/>
              <a:t>? </a:t>
            </a:r>
            <a:r>
              <a:rPr lang="de-DE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notieren</a:t>
            </a:r>
            <a:endParaRPr lang="de-DE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dirty="0" smtClean="0">
                <a:solidFill>
                  <a:srgbClr val="005C94"/>
                </a:solidFill>
              </a:rPr>
              <a:t>3. Zusatzaufgaben</a:t>
            </a:r>
          </a:p>
          <a:p>
            <a:pPr lvl="1">
              <a:lnSpc>
                <a:spcPct val="110000"/>
              </a:lnSpc>
            </a:pPr>
            <a:r>
              <a:rPr lang="de-DE" u="sng" dirty="0" smtClean="0"/>
              <a:t>Quiz Lernmodul Tische eindecken</a:t>
            </a:r>
            <a:r>
              <a:rPr lang="de-DE" dirty="0" smtClean="0"/>
              <a:t>, Antworten finden Sie mit den Hilfe-Buttons zum Lernmodul       und zum Wörterbuch       .        </a:t>
            </a:r>
          </a:p>
          <a:p>
            <a:pPr lvl="1">
              <a:lnSpc>
                <a:spcPct val="110000"/>
              </a:lnSpc>
            </a:pPr>
            <a:r>
              <a:rPr lang="de-DE" dirty="0" smtClean="0"/>
              <a:t>Aktuelles </a:t>
            </a:r>
            <a:r>
              <a:rPr lang="de-DE" u="sng" dirty="0" smtClean="0"/>
              <a:t>Kursangebot</a:t>
            </a:r>
            <a:r>
              <a:rPr lang="de-DE" dirty="0" smtClean="0"/>
              <a:t> für Gäste sichten.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2236" y="6118457"/>
            <a:ext cx="328732" cy="3412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263" y="6118457"/>
            <a:ext cx="303171" cy="3412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/>
          <a:srcRect t="17515" b="9285"/>
          <a:stretch/>
        </p:blipFill>
        <p:spPr>
          <a:xfrm>
            <a:off x="96554" y="1877438"/>
            <a:ext cx="2984882" cy="1104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47" y="3649255"/>
            <a:ext cx="1635389" cy="163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Stern, Gelb, Golden, Weihnachten, Leuchten, Fei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33" y="5702709"/>
            <a:ext cx="1002360" cy="959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-275302" y="4208170"/>
            <a:ext cx="1721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 smtClean="0"/>
              <a:t>Download:</a:t>
            </a:r>
          </a:p>
        </p:txBody>
      </p:sp>
    </p:spTree>
    <p:extLst>
      <p:ext uri="{BB962C8B-B14F-4D97-AF65-F5344CB8AC3E}">
        <p14:creationId xmlns:p14="http://schemas.microsoft.com/office/powerpoint/2010/main" val="231276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Link zum App Download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Abtippen:</a:t>
            </a:r>
          </a:p>
          <a:p>
            <a:pPr marL="0" indent="0">
              <a:buNone/>
            </a:pPr>
            <a:r>
              <a:rPr lang="de-DE" dirty="0"/>
              <a:t>https://129.217.235.235/filesystem/LernBAR.apk</a:t>
            </a:r>
          </a:p>
        </p:txBody>
      </p:sp>
    </p:spTree>
    <p:extLst>
      <p:ext uri="{BB962C8B-B14F-4D97-AF65-F5344CB8AC3E}">
        <p14:creationId xmlns:p14="http://schemas.microsoft.com/office/powerpoint/2010/main" val="92866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9310" y="941866"/>
            <a:ext cx="8114489" cy="1056752"/>
          </a:xfrm>
        </p:spPr>
        <p:txBody>
          <a:bodyPr/>
          <a:lstStyle/>
          <a:p>
            <a:r>
              <a:rPr lang="de-DE" dirty="0" smtClean="0"/>
              <a:t>Lösung Testung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239311" y="1877438"/>
            <a:ext cx="8725710" cy="512313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dirty="0" smtClean="0">
                <a:solidFill>
                  <a:srgbClr val="005C94"/>
                </a:solidFill>
              </a:rPr>
              <a:t>1. Lernplattform anschauen:</a:t>
            </a:r>
            <a:r>
              <a:rPr lang="de-DE" dirty="0" smtClean="0"/>
              <a:t> </a:t>
            </a:r>
            <a:r>
              <a:rPr lang="de-DE" sz="3100" b="1" dirty="0" smtClean="0">
                <a:hlinkClick r:id="rId3" action="ppaction://hlinkfile"/>
              </a:rPr>
              <a:t>moodle.projekt-lernbar.de</a:t>
            </a:r>
            <a:r>
              <a:rPr lang="de-DE" dirty="0"/>
              <a:t/>
            </a:r>
            <a:br>
              <a:rPr lang="de-DE" dirty="0"/>
            </a:br>
            <a:r>
              <a:rPr lang="de-DE" u="sng" dirty="0" smtClean="0"/>
              <a:t>Service/Tische eindecken</a:t>
            </a:r>
          </a:p>
          <a:p>
            <a:pPr lvl="1">
              <a:lnSpc>
                <a:spcPct val="110000"/>
              </a:lnSpc>
            </a:pPr>
            <a:r>
              <a:rPr lang="de-DE" u="sng" dirty="0" smtClean="0"/>
              <a:t>Frühstück</a:t>
            </a:r>
            <a:r>
              <a:rPr lang="de-DE" dirty="0" smtClean="0"/>
              <a:t> anschauen: Frage beantworten: Wohin zeigt der Henkel der Tasse? </a:t>
            </a:r>
            <a:r>
              <a:rPr lang="de-DE" dirty="0" smtClean="0">
                <a:solidFill>
                  <a:srgbClr val="FF0000"/>
                </a:solidFill>
              </a:rPr>
              <a:t>Unten Rechts</a:t>
            </a:r>
          </a:p>
          <a:p>
            <a:pPr lvl="1">
              <a:lnSpc>
                <a:spcPct val="110000"/>
              </a:lnSpc>
            </a:pPr>
            <a:r>
              <a:rPr lang="de-DE" u="sng" dirty="0" smtClean="0"/>
              <a:t>Wörterbuch</a:t>
            </a:r>
            <a:r>
              <a:rPr lang="de-DE" dirty="0" smtClean="0"/>
              <a:t> anschauen, Frage beantworten: Was ist ein „Tischgedeck“? </a:t>
            </a:r>
            <a:r>
              <a:rPr lang="de-DE" dirty="0" smtClean="0">
                <a:solidFill>
                  <a:srgbClr val="FF0000"/>
                </a:solidFill>
              </a:rPr>
              <a:t>Anordnung von Besteck und Geschirr auf dem Tisch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dirty="0" smtClean="0">
                <a:solidFill>
                  <a:srgbClr val="005C94"/>
                </a:solidFill>
              </a:rPr>
              <a:t>2. </a:t>
            </a:r>
            <a:r>
              <a:rPr lang="de-DE" dirty="0" err="1" smtClean="0">
                <a:solidFill>
                  <a:srgbClr val="005C94"/>
                </a:solidFill>
              </a:rPr>
              <a:t>LernBAR</a:t>
            </a:r>
            <a:r>
              <a:rPr lang="de-DE" dirty="0" smtClean="0">
                <a:solidFill>
                  <a:srgbClr val="005C94"/>
                </a:solidFill>
              </a:rPr>
              <a:t>-App testen</a:t>
            </a:r>
          </a:p>
          <a:p>
            <a:pPr lvl="1">
              <a:lnSpc>
                <a:spcPct val="110000"/>
              </a:lnSpc>
            </a:pPr>
            <a:r>
              <a:rPr lang="de-DE" dirty="0" smtClean="0"/>
              <a:t>App </a:t>
            </a:r>
            <a:r>
              <a:rPr lang="de-DE" u="sng" dirty="0" smtClean="0"/>
              <a:t>downloaden</a:t>
            </a:r>
            <a:endParaRPr lang="de-DE" dirty="0"/>
          </a:p>
          <a:p>
            <a:pPr lvl="1">
              <a:lnSpc>
                <a:spcPct val="110000"/>
              </a:lnSpc>
            </a:pPr>
            <a:r>
              <a:rPr lang="de-DE" u="sng" dirty="0" smtClean="0"/>
              <a:t>QR-Code im Tische eindecken Modul </a:t>
            </a:r>
            <a:r>
              <a:rPr lang="de-DE" dirty="0" smtClean="0"/>
              <a:t>scannen</a:t>
            </a:r>
          </a:p>
          <a:p>
            <a:pPr lvl="1">
              <a:lnSpc>
                <a:spcPct val="110000"/>
              </a:lnSpc>
            </a:pPr>
            <a:r>
              <a:rPr lang="de-DE" dirty="0" smtClean="0"/>
              <a:t>Frage beantworten: Was ist der zweite Arbeitsschritt in der Schablone? </a:t>
            </a:r>
            <a:r>
              <a:rPr lang="de-DE" dirty="0" smtClean="0">
                <a:solidFill>
                  <a:srgbClr val="FF0000"/>
                </a:solidFill>
              </a:rPr>
              <a:t>Serviette nach rechts aufklappen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dirty="0" smtClean="0">
                <a:solidFill>
                  <a:srgbClr val="005C94"/>
                </a:solidFill>
              </a:rPr>
              <a:t>3. Zusatzaufgaben</a:t>
            </a:r>
          </a:p>
          <a:p>
            <a:pPr lvl="1">
              <a:lnSpc>
                <a:spcPct val="110000"/>
              </a:lnSpc>
            </a:pPr>
            <a:r>
              <a:rPr lang="de-DE" u="sng" dirty="0" smtClean="0"/>
              <a:t>Quiz Lernmodul Tische eindecken</a:t>
            </a:r>
            <a:r>
              <a:rPr lang="de-DE" dirty="0" smtClean="0"/>
              <a:t>, Antworten finden Sie mit den Hilfe-Buttons zum Lernmodul       und zum Wörterbuch       .        </a:t>
            </a:r>
          </a:p>
          <a:p>
            <a:pPr lvl="1">
              <a:lnSpc>
                <a:spcPct val="110000"/>
              </a:lnSpc>
            </a:pPr>
            <a:r>
              <a:rPr lang="de-DE" dirty="0" smtClean="0"/>
              <a:t>Aktuelles </a:t>
            </a:r>
            <a:r>
              <a:rPr lang="de-DE" u="sng" dirty="0" smtClean="0"/>
              <a:t>Kursangebot</a:t>
            </a:r>
            <a:r>
              <a:rPr lang="de-DE" dirty="0" smtClean="0"/>
              <a:t> für Gäste sichten.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404" y="6128596"/>
            <a:ext cx="328732" cy="3412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760" y="6128597"/>
            <a:ext cx="303171" cy="3412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/>
          <a:srcRect t="17515" b="9285"/>
          <a:stretch/>
        </p:blipFill>
        <p:spPr>
          <a:xfrm>
            <a:off x="96554" y="1877438"/>
            <a:ext cx="2984882" cy="1104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47" y="3649255"/>
            <a:ext cx="1635389" cy="163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Stern, Gelb, Golden, Weihnachten, Leuchten, Fei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33" y="5702709"/>
            <a:ext cx="1002360" cy="959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-275302" y="4208170"/>
            <a:ext cx="1721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 smtClean="0"/>
              <a:t>Download:</a:t>
            </a:r>
          </a:p>
        </p:txBody>
      </p:sp>
    </p:spTree>
    <p:extLst>
      <p:ext uri="{BB962C8B-B14F-4D97-AF65-F5344CB8AC3E}">
        <p14:creationId xmlns:p14="http://schemas.microsoft.com/office/powerpoint/2010/main" val="41790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Einladung zur Umfrage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719299" y="2126822"/>
            <a:ext cx="52295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Einschätzung im Hinblick auf: </a:t>
            </a:r>
            <a:br>
              <a:rPr lang="de-DE" sz="2000" dirty="0" smtClean="0"/>
            </a:br>
            <a:r>
              <a:rPr lang="de-DE" sz="2000" dirty="0" smtClean="0"/>
              <a:t>Förderung </a:t>
            </a:r>
            <a:r>
              <a:rPr lang="de-DE" sz="2000" dirty="0"/>
              <a:t>beruflicher Handlungs-/Problemlösekompetenz, </a:t>
            </a:r>
            <a:r>
              <a:rPr lang="de-DE" sz="2000" dirty="0" smtClean="0"/>
              <a:t>Medienkompetenz, Befähigung </a:t>
            </a:r>
            <a:r>
              <a:rPr lang="de-DE" sz="2000" dirty="0"/>
              <a:t>zum Selbständigen </a:t>
            </a:r>
            <a:r>
              <a:rPr lang="de-DE" sz="2000" dirty="0" smtClean="0"/>
              <a:t>Lernen</a:t>
            </a:r>
          </a:p>
          <a:p>
            <a:endParaRPr lang="de-DE" sz="2000" dirty="0"/>
          </a:p>
          <a:p>
            <a:r>
              <a:rPr lang="de-DE" sz="2000" dirty="0">
                <a:hlinkClick r:id="rId3"/>
              </a:rPr>
              <a:t>https://</a:t>
            </a:r>
            <a:r>
              <a:rPr lang="de-DE" sz="2000" dirty="0" smtClean="0">
                <a:hlinkClick r:id="rId3"/>
              </a:rPr>
              <a:t>umfragen.tu-dortmund.de/index.php/912871?lang=de</a:t>
            </a:r>
            <a:endParaRPr lang="de-DE" sz="2000" dirty="0" smtClean="0"/>
          </a:p>
          <a:p>
            <a:endParaRPr lang="de-DE" sz="2000" dirty="0" smtClean="0"/>
          </a:p>
          <a:p>
            <a:r>
              <a:rPr lang="de-DE" sz="2000" dirty="0" smtClean="0"/>
              <a:t>Die </a:t>
            </a:r>
            <a:r>
              <a:rPr lang="de-DE" sz="2000" dirty="0"/>
              <a:t>Umfrage läuft bis einschließlich Freitag, 12.03.2021.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Die erhobenen Daten sind anonym, können nicht persönlich zugeordnet werden und werden streng vertraulich behandelt.</a:t>
            </a:r>
            <a:endParaRPr lang="de-DE" sz="2600" b="1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129282" y="2193924"/>
            <a:ext cx="6442127" cy="3959225"/>
            <a:chOff x="838200" y="2193924"/>
            <a:chExt cx="6442127" cy="3959225"/>
          </a:xfrm>
        </p:grpSpPr>
        <p:pic>
          <p:nvPicPr>
            <p:cNvPr id="3074" name="Picture 2" descr="Pixelchen, Stern, Sternstunde, Belohnung, Pädagogi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193924"/>
              <a:ext cx="6442127" cy="3959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5741">
              <a:off x="2839568" y="3274781"/>
              <a:ext cx="2238848" cy="22388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5197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8200" y="1896256"/>
            <a:ext cx="10185400" cy="4343400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10000"/>
              </a:lnSpc>
            </a:pPr>
            <a:r>
              <a:rPr lang="de-DE" sz="2400" dirty="0" smtClean="0">
                <a:solidFill>
                  <a:prstClr val="black"/>
                </a:solidFill>
                <a:latin typeface="Akkurat" panose="02000503040000020004" pitchFamily="2" charset="0"/>
              </a:rPr>
              <a:t>Projektziele</a:t>
            </a:r>
          </a:p>
          <a:p>
            <a:pPr lvl="0">
              <a:lnSpc>
                <a:spcPct val="110000"/>
              </a:lnSpc>
            </a:pPr>
            <a:r>
              <a:rPr lang="de-DE" sz="2400" dirty="0" smtClean="0"/>
              <a:t>Lernen mit </a:t>
            </a:r>
            <a:r>
              <a:rPr lang="de-DE" sz="2400" dirty="0" err="1" smtClean="0"/>
              <a:t>LernBAR</a:t>
            </a:r>
            <a:endParaRPr lang="de-DE" sz="2400" dirty="0" smtClean="0"/>
          </a:p>
          <a:p>
            <a:pPr lvl="0">
              <a:lnSpc>
                <a:spcPct val="110000"/>
              </a:lnSpc>
            </a:pPr>
            <a:r>
              <a:rPr lang="de-DE" sz="2400" dirty="0" smtClean="0"/>
              <a:t>Lehren mit </a:t>
            </a:r>
            <a:r>
              <a:rPr lang="de-DE" sz="2400" dirty="0" err="1" smtClean="0"/>
              <a:t>LernBAR</a:t>
            </a:r>
            <a:endParaRPr lang="de-DE" sz="2400" dirty="0" smtClean="0"/>
          </a:p>
          <a:p>
            <a:pPr lvl="0">
              <a:lnSpc>
                <a:spcPct val="110000"/>
              </a:lnSpc>
            </a:pPr>
            <a:r>
              <a:rPr lang="de-DE" sz="2400" dirty="0" smtClean="0">
                <a:solidFill>
                  <a:prstClr val="black"/>
                </a:solidFill>
                <a:latin typeface="Akkurat" panose="02000503040000020004" pitchFamily="2" charset="0"/>
              </a:rPr>
              <a:t>Förderung beruflicher Teilhabe</a:t>
            </a:r>
          </a:p>
          <a:p>
            <a:pPr lvl="0">
              <a:lnSpc>
                <a:spcPct val="110000"/>
              </a:lnSpc>
            </a:pPr>
            <a:r>
              <a:rPr lang="de-DE" sz="2400" dirty="0" smtClean="0">
                <a:solidFill>
                  <a:prstClr val="black"/>
                </a:solidFill>
                <a:latin typeface="Akkurat" panose="02000503040000020004" pitchFamily="2" charset="0"/>
              </a:rPr>
              <a:t>Bewertung</a:t>
            </a:r>
          </a:p>
          <a:p>
            <a:pPr lvl="0">
              <a:lnSpc>
                <a:spcPct val="110000"/>
              </a:lnSpc>
            </a:pPr>
            <a:r>
              <a:rPr lang="de-DE" sz="2400" dirty="0" smtClean="0">
                <a:solidFill>
                  <a:prstClr val="black"/>
                </a:solidFill>
                <a:latin typeface="Akkurat" panose="02000503040000020004" pitchFamily="2" charset="0"/>
              </a:rPr>
              <a:t>Ausblick</a:t>
            </a:r>
          </a:p>
          <a:p>
            <a:pPr lvl="0">
              <a:lnSpc>
                <a:spcPct val="110000"/>
              </a:lnSpc>
            </a:pPr>
            <a:r>
              <a:rPr lang="de-DE" sz="2400" dirty="0" smtClean="0">
                <a:solidFill>
                  <a:prstClr val="black"/>
                </a:solidFill>
                <a:latin typeface="Akkurat" panose="02000503040000020004" pitchFamily="2" charset="0"/>
              </a:rPr>
              <a:t>Literatur</a:t>
            </a:r>
          </a:p>
          <a:p>
            <a:pPr>
              <a:lnSpc>
                <a:spcPct val="110000"/>
              </a:lnSpc>
            </a:pPr>
            <a:r>
              <a:rPr lang="de-DE" sz="2400" dirty="0" smtClean="0">
                <a:solidFill>
                  <a:prstClr val="black"/>
                </a:solidFill>
                <a:latin typeface="Akkurat" panose="02000503040000020004" pitchFamily="2" charset="0"/>
              </a:rPr>
              <a:t>Umfrageeinladung</a:t>
            </a:r>
          </a:p>
          <a:p>
            <a:pPr marL="0" indent="0">
              <a:lnSpc>
                <a:spcPct val="110000"/>
              </a:lnSpc>
              <a:buNone/>
            </a:pPr>
            <a:endParaRPr lang="de-DE" sz="2400" dirty="0">
              <a:solidFill>
                <a:prstClr val="black"/>
              </a:solidFill>
              <a:latin typeface="Akkurat" panose="02000503040000020004" pitchFamily="2" charset="0"/>
            </a:endParaRPr>
          </a:p>
          <a:p>
            <a:pPr>
              <a:lnSpc>
                <a:spcPct val="110000"/>
              </a:lnSpc>
            </a:pPr>
            <a:r>
              <a:rPr lang="de-DE" sz="2400" dirty="0">
                <a:solidFill>
                  <a:prstClr val="black"/>
                </a:solidFill>
                <a:latin typeface="Akkurat" panose="02000503040000020004" pitchFamily="2" charset="0"/>
              </a:rPr>
              <a:t>Lernangebot testen</a:t>
            </a:r>
          </a:p>
          <a:p>
            <a:pPr marL="0" indent="0">
              <a:lnSpc>
                <a:spcPct val="110000"/>
              </a:lnSpc>
              <a:buNone/>
            </a:pPr>
            <a:endParaRPr lang="de-DE" sz="2400" dirty="0">
              <a:solidFill>
                <a:prstClr val="black"/>
              </a:solidFill>
              <a:latin typeface="Akkurat" panose="02000503040000020004" pitchFamily="2" charset="0"/>
            </a:endParaRPr>
          </a:p>
          <a:p>
            <a:pPr marL="0" lvl="0" indent="0">
              <a:lnSpc>
                <a:spcPct val="110000"/>
              </a:lnSpc>
              <a:buNone/>
            </a:pPr>
            <a:endParaRPr lang="de-DE" sz="2400" dirty="0" smtClean="0">
              <a:solidFill>
                <a:prstClr val="black"/>
              </a:solidFill>
              <a:latin typeface="Akkurat" panose="02000503040000020004" pitchFamily="2" charset="0"/>
            </a:endParaRPr>
          </a:p>
          <a:p>
            <a:pPr lvl="0">
              <a:lnSpc>
                <a:spcPct val="110000"/>
              </a:lnSpc>
              <a:buClr>
                <a:srgbClr val="5B9BD5">
                  <a:lumMod val="50000"/>
                </a:srgbClr>
              </a:buClr>
            </a:pPr>
            <a:endParaRPr lang="de-DE" sz="2400" dirty="0" smtClean="0">
              <a:solidFill>
                <a:prstClr val="black"/>
              </a:solidFill>
              <a:latin typeface="Akkurat" panose="02000503040000020004" pitchFamily="2" charset="0"/>
            </a:endParaRPr>
          </a:p>
          <a:p>
            <a:pPr lvl="0">
              <a:lnSpc>
                <a:spcPct val="110000"/>
              </a:lnSpc>
              <a:buClr>
                <a:srgbClr val="5B9BD5">
                  <a:lumMod val="50000"/>
                </a:srgbClr>
              </a:buClr>
            </a:pPr>
            <a:endParaRPr lang="de-DE" sz="2400" dirty="0" smtClean="0">
              <a:solidFill>
                <a:prstClr val="black"/>
              </a:solidFill>
              <a:latin typeface="Akkurat" panose="02000503040000020004" pitchFamily="2" charset="0"/>
            </a:endParaRPr>
          </a:p>
          <a:p>
            <a:pPr lvl="0">
              <a:lnSpc>
                <a:spcPct val="110000"/>
              </a:lnSpc>
              <a:buClr>
                <a:srgbClr val="5B9BD5">
                  <a:lumMod val="50000"/>
                </a:srgbClr>
              </a:buClr>
            </a:pPr>
            <a:endParaRPr lang="de-DE" sz="2400" dirty="0">
              <a:latin typeface="Akkurat" panose="02000503040000020004" pitchFamily="2" charset="0"/>
            </a:endParaRPr>
          </a:p>
          <a:p>
            <a:pPr>
              <a:lnSpc>
                <a:spcPct val="110000"/>
              </a:lnSpc>
              <a:buClr>
                <a:schemeClr val="accent1">
                  <a:lumMod val="50000"/>
                </a:schemeClr>
              </a:buClr>
            </a:pPr>
            <a:endParaRPr lang="de-DE" sz="2400" dirty="0" smtClean="0">
              <a:latin typeface="Akkurat" panose="02000503040000020004" pitchFamily="2" charset="0"/>
            </a:endParaRPr>
          </a:p>
          <a:p>
            <a:pPr>
              <a:lnSpc>
                <a:spcPct val="110000"/>
              </a:lnSpc>
              <a:buClr>
                <a:schemeClr val="accent1">
                  <a:lumMod val="50000"/>
                </a:schemeClr>
              </a:buClr>
            </a:pPr>
            <a:endParaRPr lang="de-DE" sz="2400" dirty="0" smtClean="0">
              <a:latin typeface="Akkurat" panose="02000503040000020004" pitchFamily="2" charset="0"/>
            </a:endParaRPr>
          </a:p>
          <a:p>
            <a:pPr>
              <a:lnSpc>
                <a:spcPct val="110000"/>
              </a:lnSpc>
              <a:buClr>
                <a:schemeClr val="accent1">
                  <a:lumMod val="50000"/>
                </a:schemeClr>
              </a:buClr>
            </a:pPr>
            <a:endParaRPr lang="de-DE" sz="2400" dirty="0" smtClean="0">
              <a:latin typeface="Akkurat" panose="02000503040000020004" pitchFamily="2" charset="0"/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838200" y="941866"/>
            <a:ext cx="10515600" cy="1056752"/>
          </a:xfrm>
        </p:spPr>
        <p:txBody>
          <a:bodyPr>
            <a:noAutofit/>
          </a:bodyPr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pic>
        <p:nvPicPr>
          <p:cNvPr id="4098" name="Picture 2" descr="Pixelchen, Pixel, Creative Commons, Gemeinnützigke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796" y="3659568"/>
            <a:ext cx="5086004" cy="258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0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QR-Code Scanner/ Google Lens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8200" y="2193925"/>
            <a:ext cx="5611238" cy="39592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 smtClean="0"/>
              <a:t>Umfrage Link</a:t>
            </a:r>
          </a:p>
          <a:p>
            <a:pPr>
              <a:lnSpc>
                <a:spcPct val="100000"/>
              </a:lnSpc>
            </a:pPr>
            <a:r>
              <a:rPr lang="de-DE" dirty="0" smtClean="0"/>
              <a:t>Bei Interesse: Lernangebot </a:t>
            </a:r>
            <a:r>
              <a:rPr lang="de-DE" dirty="0"/>
              <a:t>testen: Smartphone oder Tablet mit QR-Code </a:t>
            </a:r>
            <a:r>
              <a:rPr lang="de-DE" dirty="0" smtClean="0"/>
              <a:t>Scanner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de-DE" dirty="0" smtClean="0"/>
              <a:t>Zettel und Stift für Notizen</a:t>
            </a:r>
          </a:p>
          <a:p>
            <a:endParaRPr lang="de-DE" dirty="0"/>
          </a:p>
        </p:txBody>
      </p:sp>
      <p:pic>
        <p:nvPicPr>
          <p:cNvPr id="3074" name="Picture 2" descr="Medien, Laptop, Tablet-Pc, Smartphone, Bildschi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86" y="1998618"/>
            <a:ext cx="5046614" cy="473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4333">
            <a:off x="9192893" y="2832838"/>
            <a:ext cx="1163099" cy="44506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070">
            <a:off x="7476478" y="2709834"/>
            <a:ext cx="654364" cy="25039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21376048">
            <a:off x="7420614" y="4175350"/>
            <a:ext cx="2819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rgbClr val="005C94"/>
                </a:solidFill>
              </a:rPr>
              <a:t>Kurzvorstellung</a:t>
            </a:r>
          </a:p>
        </p:txBody>
      </p:sp>
      <p:pic>
        <p:nvPicPr>
          <p:cNvPr id="3078" name="Picture 6" descr="Button, Hinzufügen, Icon, Web, Symbol, 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5869" y="2032935"/>
            <a:ext cx="451754" cy="45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utton, Hinzufügen, Icon, Web, Symbol, Inter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92842" y="2193925"/>
            <a:ext cx="451754" cy="45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5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Vorstellung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026" name="Picture 2" descr="Menschen, Personen, Männer, Frau, Silhouette, Zeic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93925"/>
            <a:ext cx="5778910" cy="433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3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991762" y="1800000"/>
            <a:ext cx="9720340" cy="4489904"/>
          </a:xfrm>
        </p:spPr>
        <p:txBody>
          <a:bodyPr>
            <a:noAutofit/>
          </a:bodyPr>
          <a:lstStyle/>
          <a:p>
            <a:pPr marL="0" indent="0">
              <a:lnSpc>
                <a:spcPct val="250000"/>
              </a:lnSpc>
              <a:spcBef>
                <a:spcPts val="0"/>
              </a:spcBef>
              <a:buNone/>
            </a:pPr>
            <a:r>
              <a:rPr lang="de-DE" sz="2700" dirty="0" smtClean="0">
                <a:latin typeface="Akkurat" panose="02000503040000020004" pitchFamily="2" charset="0"/>
              </a:rPr>
              <a:t>Testung neuer Lehr-/Lernmethoden (AR) für die Zielgruppe </a:t>
            </a:r>
          </a:p>
          <a:p>
            <a:pPr marL="0" indent="0">
              <a:lnSpc>
                <a:spcPct val="250000"/>
              </a:lnSpc>
              <a:spcBef>
                <a:spcPts val="0"/>
              </a:spcBef>
              <a:buNone/>
            </a:pPr>
            <a:r>
              <a:rPr lang="de-DE" sz="2700" dirty="0" smtClean="0">
                <a:latin typeface="Akkurat" panose="02000503040000020004" pitchFamily="2" charset="0"/>
              </a:rPr>
              <a:t>Solides</a:t>
            </a:r>
            <a:r>
              <a:rPr lang="de-DE" sz="2700" dirty="0">
                <a:latin typeface="Akkurat" panose="02000503040000020004" pitchFamily="2" charset="0"/>
              </a:rPr>
              <a:t>, </a:t>
            </a:r>
            <a:r>
              <a:rPr lang="de-DE" sz="2700" dirty="0" smtClean="0">
                <a:latin typeface="Akkurat" panose="02000503040000020004" pitchFamily="2" charset="0"/>
              </a:rPr>
              <a:t>praxisnahes, niedrigschwelliges System</a:t>
            </a:r>
          </a:p>
          <a:p>
            <a:pPr marL="0" indent="0">
              <a:lnSpc>
                <a:spcPct val="250000"/>
              </a:lnSpc>
              <a:spcBef>
                <a:spcPts val="0"/>
              </a:spcBef>
              <a:buNone/>
            </a:pPr>
            <a:r>
              <a:rPr lang="de-DE" sz="2700" dirty="0" smtClean="0">
                <a:latin typeface="Akkurat" panose="02000503040000020004" pitchFamily="2" charset="0"/>
              </a:rPr>
              <a:t>Stärkung digitaler Lern-/Lehrkompetenzen</a:t>
            </a:r>
          </a:p>
          <a:p>
            <a:pPr marL="0" indent="0">
              <a:lnSpc>
                <a:spcPct val="250000"/>
              </a:lnSpc>
              <a:spcBef>
                <a:spcPts val="0"/>
              </a:spcBef>
              <a:buNone/>
            </a:pPr>
            <a:r>
              <a:rPr lang="de-DE" sz="2700" dirty="0" smtClean="0">
                <a:latin typeface="Akkurat" panose="02000503040000020004" pitchFamily="2" charset="0"/>
              </a:rPr>
              <a:t>Förderung der Teilhabe an beruflicher Bildung</a:t>
            </a:r>
            <a:endParaRPr lang="de-DE" sz="2700" dirty="0">
              <a:latin typeface="Akkurat" panose="02000503040000020004" pitchFamily="2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de-DE" sz="2700" dirty="0" smtClean="0">
              <a:latin typeface="Akkurat" panose="02000503040000020004" pitchFamily="2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Projektziele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55" y="2168915"/>
            <a:ext cx="755545" cy="75554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62" y="4168214"/>
            <a:ext cx="684438" cy="799992"/>
          </a:xfrm>
          <a:prstGeom prst="rect">
            <a:avLst/>
          </a:prstGeom>
        </p:spPr>
      </p:pic>
      <p:pic>
        <p:nvPicPr>
          <p:cNvPr id="12" name="Picture 2" descr="Qr Code, Quick Response Code, Matrix, Codie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56" y="3150357"/>
            <a:ext cx="457040" cy="4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omputer, Pc, Tablette, Telefon, Technolog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27" y="3313510"/>
            <a:ext cx="770310" cy="69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rtnerschaft, Verbundenheit, Personen, Geschäftsleu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039" y="5319953"/>
            <a:ext cx="759101" cy="75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AR und Lernschwierigkeiten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38200" y="2193925"/>
            <a:ext cx="6128910" cy="456083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b="1" dirty="0" smtClean="0"/>
              <a:t>AR für </a:t>
            </a:r>
            <a:r>
              <a:rPr lang="de-DE" b="1" dirty="0" err="1" smtClean="0"/>
              <a:t>Hololens</a:t>
            </a:r>
            <a:r>
              <a:rPr lang="de-DE" b="1" dirty="0" smtClean="0"/>
              <a:t> und Tablet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dirty="0" smtClean="0"/>
              <a:t>Potentiale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Praxisnähe: Problem- und Anwendungsorientiertes Lernen: Motivation, Wissenstransfer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Vielfältige Einsatzmöglichkeiten: Objekte und Orte mit Videos, Schablonen etc. ergänzen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dirty="0" smtClean="0"/>
              <a:t>Grenzen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Wahrnehmungsstörungen/Seh-beeinträchtigungen/Epilepsie etc.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Bedienung (</a:t>
            </a:r>
            <a:r>
              <a:rPr lang="de-DE" dirty="0" err="1" smtClean="0"/>
              <a:t>Hololens</a:t>
            </a:r>
            <a:r>
              <a:rPr lang="de-DE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Tragezeiten (</a:t>
            </a:r>
            <a:r>
              <a:rPr lang="de-DE" dirty="0" err="1" smtClean="0"/>
              <a:t>Hololens</a:t>
            </a:r>
            <a:r>
              <a:rPr lang="de-DE" dirty="0" smtClean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LernBAR</a:t>
            </a:r>
            <a:r>
              <a:rPr lang="de-DE" dirty="0" smtClean="0">
                <a:sym typeface="Wingdings" panose="05000000000000000000" pitchFamily="2" charset="2"/>
              </a:rPr>
              <a:t> Konzept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02"/>
          <a:stretch/>
        </p:blipFill>
        <p:spPr>
          <a:xfrm>
            <a:off x="6967110" y="2494730"/>
            <a:ext cx="4386690" cy="395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1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4400" b="1" dirty="0">
                <a:solidFill>
                  <a:srgbClr val="005C94"/>
                </a:solidFill>
                <a:ea typeface="+mj-ea"/>
                <a:cs typeface="+mj-cs"/>
              </a:rPr>
              <a:t>Lernen mit </a:t>
            </a:r>
            <a:r>
              <a:rPr lang="de-DE" sz="4400" b="1" dirty="0" err="1">
                <a:solidFill>
                  <a:srgbClr val="005C94"/>
                </a:solidFill>
                <a:ea typeface="+mj-ea"/>
                <a:cs typeface="+mj-cs"/>
              </a:rPr>
              <a:t>LernBAR</a:t>
            </a:r>
            <a:endParaRPr lang="de-DE" dirty="0">
              <a:solidFill>
                <a:srgbClr val="005C94"/>
              </a:solidFill>
            </a:endParaRPr>
          </a:p>
        </p:txBody>
      </p:sp>
      <p:pic>
        <p:nvPicPr>
          <p:cNvPr id="1026" name="Picture 2" descr="Pixel-Zellen, Idee, Visualisierung, Visualisier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873" y="3165988"/>
            <a:ext cx="4230253" cy="326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seball Cap, Baseball, Kappe, Grau, Kopfbedeckun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85" y="3758020"/>
            <a:ext cx="1345348" cy="8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41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feil nach rechts 4"/>
          <p:cNvSpPr/>
          <p:nvPr/>
        </p:nvSpPr>
        <p:spPr>
          <a:xfrm>
            <a:off x="1031131" y="1759975"/>
            <a:ext cx="10384121" cy="835742"/>
          </a:xfrm>
          <a:prstGeom prst="rightArrow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403003"/>
              </p:ext>
            </p:extLst>
          </p:nvPr>
        </p:nvGraphicFramePr>
        <p:xfrm>
          <a:off x="1031131" y="1998618"/>
          <a:ext cx="9970851" cy="426633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75505">
                  <a:extLst>
                    <a:ext uri="{9D8B030D-6E8A-4147-A177-3AD203B41FA5}">
                      <a16:colId xmlns:a16="http://schemas.microsoft.com/office/drawing/2014/main" val="2635217293"/>
                    </a:ext>
                  </a:extLst>
                </a:gridCol>
                <a:gridCol w="2475505">
                  <a:extLst>
                    <a:ext uri="{9D8B030D-6E8A-4147-A177-3AD203B41FA5}">
                      <a16:colId xmlns:a16="http://schemas.microsoft.com/office/drawing/2014/main" val="3455857683"/>
                    </a:ext>
                  </a:extLst>
                </a:gridCol>
                <a:gridCol w="2435474">
                  <a:extLst>
                    <a:ext uri="{9D8B030D-6E8A-4147-A177-3AD203B41FA5}">
                      <a16:colId xmlns:a16="http://schemas.microsoft.com/office/drawing/2014/main" val="3083320569"/>
                    </a:ext>
                  </a:extLst>
                </a:gridCol>
                <a:gridCol w="1297501">
                  <a:extLst>
                    <a:ext uri="{9D8B030D-6E8A-4147-A177-3AD203B41FA5}">
                      <a16:colId xmlns:a16="http://schemas.microsoft.com/office/drawing/2014/main" val="619158184"/>
                    </a:ext>
                  </a:extLst>
                </a:gridCol>
                <a:gridCol w="1286866">
                  <a:extLst>
                    <a:ext uri="{9D8B030D-6E8A-4147-A177-3AD203B41FA5}">
                      <a16:colId xmlns:a16="http://schemas.microsoft.com/office/drawing/2014/main" val="3470765150"/>
                    </a:ext>
                  </a:extLst>
                </a:gridCol>
              </a:tblGrid>
              <a:tr h="3905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 smtClean="0"/>
                        <a:t>Zielgruppe </a:t>
                      </a:r>
                      <a:r>
                        <a:rPr lang="de-DE" sz="2000" b="0" dirty="0" smtClean="0">
                          <a:sym typeface="Webdings" panose="05030102010509060703" pitchFamily="18" charset="2"/>
                        </a:rPr>
                        <a:t></a:t>
                      </a:r>
                      <a:endParaRPr lang="de-DE" sz="2000" b="0" dirty="0" smtClean="0"/>
                    </a:p>
                  </a:txBody>
                  <a:tcPr anchor="ctr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 smtClean="0"/>
                        <a:t>Lernziel</a:t>
                      </a:r>
                      <a:r>
                        <a:rPr lang="de-DE" b="0" dirty="0" smtClean="0">
                          <a:sym typeface="Webdings" panose="05030102010509060703" pitchFamily="18" charset="2"/>
                        </a:rPr>
                        <a:t></a:t>
                      </a:r>
                      <a:endParaRPr lang="de-DE" b="0" dirty="0" smtClean="0"/>
                    </a:p>
                  </a:txBody>
                  <a:tcPr anchor="ctr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smtClean="0"/>
                        <a:t>Methode </a:t>
                      </a:r>
                      <a:r>
                        <a:rPr lang="de-DE" b="0" dirty="0" smtClean="0">
                          <a:sym typeface="Webdings" panose="05030102010509060703" pitchFamily="18" charset="2"/>
                        </a:rPr>
                        <a:t></a:t>
                      </a:r>
                      <a:endParaRPr lang="de-DE" b="0" dirty="0"/>
                    </a:p>
                  </a:txBody>
                  <a:tcPr anchor="ctr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b="0" dirty="0" smtClean="0"/>
                        <a:t>Techn.</a:t>
                      </a:r>
                      <a:r>
                        <a:rPr lang="de-DE" b="0" baseline="0" dirty="0" smtClean="0"/>
                        <a:t> Komponente </a:t>
                      </a:r>
                      <a:r>
                        <a:rPr lang="de-DE" b="0" dirty="0" smtClean="0">
                          <a:sym typeface="Webdings" panose="05030102010509060703" pitchFamily="18" charset="2"/>
                        </a:rPr>
                        <a:t>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870173"/>
                  </a:ext>
                </a:extLst>
              </a:tr>
              <a:tr h="887518">
                <a:tc rowSpan="3">
                  <a:txBody>
                    <a:bodyPr/>
                    <a:lstStyle/>
                    <a:p>
                      <a:r>
                        <a:rPr lang="de-DE" dirty="0" smtClean="0"/>
                        <a:t>Menschen</a:t>
                      </a:r>
                      <a:r>
                        <a:rPr lang="de-DE" baseline="0" dirty="0" smtClean="0"/>
                        <a:t> mit Lernschwierigkeiten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baseline="0" dirty="0" smtClean="0"/>
                        <a:t>(heterogen)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Auffassung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Denken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Konzentration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Lesen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Rechnen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Sprache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Soziales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Ausbildungs</a:t>
                      </a:r>
                      <a:r>
                        <a:rPr lang="de-DE" dirty="0" smtClean="0"/>
                        <a:t> (-übergreifender)</a:t>
                      </a:r>
                      <a:r>
                        <a:rPr lang="de-DE" baseline="0" dirty="0" smtClean="0"/>
                        <a:t> Kompetenzerwerb</a:t>
                      </a:r>
                      <a:endParaRPr lang="de-DE" dirty="0" smtClean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Formelles &amp;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smtClean="0"/>
                        <a:t>Informelles</a:t>
                      </a:r>
                      <a:r>
                        <a:rPr lang="de-DE" baseline="0" dirty="0" smtClean="0"/>
                        <a:t> Lernen, mobiles Lernen</a:t>
                      </a:r>
                      <a:endParaRPr lang="de-DE" dirty="0" smtClean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Lernplattform </a:t>
                      </a:r>
                      <a:r>
                        <a:rPr lang="de-DE" dirty="0" err="1" smtClean="0"/>
                        <a:t>moodle</a:t>
                      </a:r>
                      <a:endParaRPr lang="de-DE" dirty="0" smtClean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093677"/>
                  </a:ext>
                </a:extLst>
              </a:tr>
              <a:tr h="1153774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dirty="0" smtClean="0"/>
                        <a:t>Arbeitsplatzbezogene</a:t>
                      </a:r>
                      <a:r>
                        <a:rPr lang="de-DE" baseline="0" dirty="0" smtClean="0"/>
                        <a:t> Kompetenzen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dirty="0" smtClean="0"/>
                        <a:t>Learning on </a:t>
                      </a:r>
                      <a:r>
                        <a:rPr lang="de-DE" dirty="0" err="1" smtClean="0"/>
                        <a:t>demand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dirty="0" smtClean="0"/>
                        <a:t>AR-Stationen (QR-Codes)</a:t>
                      </a:r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Hololens</a:t>
                      </a:r>
                      <a:endParaRPr lang="de-DE" dirty="0" smtClean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761632"/>
                  </a:ext>
                </a:extLst>
              </a:tr>
              <a:tr h="88751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aseline="0" dirty="0" smtClean="0"/>
                        <a:t>Tablets</a:t>
                      </a:r>
                      <a:endParaRPr lang="de-DE" dirty="0" smtClean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18353"/>
                  </a:ext>
                </a:extLst>
              </a:tr>
              <a:tr h="887518">
                <a:tc>
                  <a:txBody>
                    <a:bodyPr/>
                    <a:lstStyle/>
                    <a:p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Ausbildende/Lehrende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(heterogen)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technikferner</a:t>
                      </a:r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Bereich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Stärkung digitaler</a:t>
                      </a:r>
                      <a:r>
                        <a:rPr lang="de-DE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</a:t>
                      </a: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ompetenzen in der Hauswirtschaft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kern="1200" dirty="0" smtClean="0"/>
                        <a:t>Praxisnaher Content, digitalisierte Lehre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 smtClean="0"/>
                        <a:t>CMS</a:t>
                      </a:r>
                    </a:p>
                    <a:p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81598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1131" y="941866"/>
            <a:ext cx="9970851" cy="1056752"/>
          </a:xfrm>
        </p:spPr>
        <p:txBody>
          <a:bodyPr>
            <a:normAutofit/>
          </a:bodyPr>
          <a:lstStyle/>
          <a:p>
            <a:r>
              <a:rPr lang="de-DE" dirty="0" err="1" smtClean="0"/>
              <a:t>LernBAR</a:t>
            </a:r>
            <a:r>
              <a:rPr lang="de-DE" dirty="0" smtClean="0"/>
              <a:t> Konzept </a:t>
            </a:r>
            <a:endParaRPr lang="de-DE" sz="1800" dirty="0"/>
          </a:p>
        </p:txBody>
      </p:sp>
      <p:sp>
        <p:nvSpPr>
          <p:cNvPr id="3" name="Rechteck 2"/>
          <p:cNvSpPr/>
          <p:nvPr/>
        </p:nvSpPr>
        <p:spPr>
          <a:xfrm>
            <a:off x="754126" y="5369751"/>
            <a:ext cx="11089532" cy="101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403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>
          <a:buFont typeface="Arial" panose="020B0604020202020204" pitchFamily="34" charset="0"/>
          <a:buChar char="•"/>
          <a:defRPr sz="2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839</Words>
  <Application>Microsoft Office PowerPoint</Application>
  <PresentationFormat>Breitbild</PresentationFormat>
  <Paragraphs>256</Paragraphs>
  <Slides>27</Slides>
  <Notes>25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5" baseType="lpstr">
      <vt:lpstr>Akkurat</vt:lpstr>
      <vt:lpstr>Arial</vt:lpstr>
      <vt:lpstr>Calibri</vt:lpstr>
      <vt:lpstr>Calibri Light</vt:lpstr>
      <vt:lpstr>Symbol</vt:lpstr>
      <vt:lpstr>Webdings</vt:lpstr>
      <vt:lpstr>Wingdings</vt:lpstr>
      <vt:lpstr>Office</vt:lpstr>
      <vt:lpstr>PowerPoint-Präsentation</vt:lpstr>
      <vt:lpstr>Eckdaten</vt:lpstr>
      <vt:lpstr>Agenda</vt:lpstr>
      <vt:lpstr>QR-Code Scanner/ Google Lens</vt:lpstr>
      <vt:lpstr>Vorstellung</vt:lpstr>
      <vt:lpstr>Projektziele</vt:lpstr>
      <vt:lpstr>AR und Lernschwierigkeiten</vt:lpstr>
      <vt:lpstr>PowerPoint-Präsentation</vt:lpstr>
      <vt:lpstr>LernBAR Konzept </vt:lpstr>
      <vt:lpstr>Das LernBAR Moodle </vt:lpstr>
      <vt:lpstr>Die LernBAR App  für Hololens und Tablet</vt:lpstr>
      <vt:lpstr>Lernszenario Ausbildungsunterstützung</vt:lpstr>
      <vt:lpstr>Lernszenario Arbeitsplatzunterstützung</vt:lpstr>
      <vt:lpstr>PowerPoint-Präsentation</vt:lpstr>
      <vt:lpstr>LernBAR Konzept </vt:lpstr>
      <vt:lpstr>3. Das CMS zur Erstellung von AR-Content</vt:lpstr>
      <vt:lpstr>Lernstationen im CMS</vt:lpstr>
      <vt:lpstr>Das LernBAR CMS</vt:lpstr>
      <vt:lpstr>Lehrplan: LernBARes</vt:lpstr>
      <vt:lpstr>Förderung beruflicher Teilhabe</vt:lpstr>
      <vt:lpstr>Bewertung des LernBAR Konzepts</vt:lpstr>
      <vt:lpstr>Ausblick Projektvorhaben</vt:lpstr>
      <vt:lpstr>Literatur</vt:lpstr>
      <vt:lpstr>Testung</vt:lpstr>
      <vt:lpstr>Link zum App Download</vt:lpstr>
      <vt:lpstr>Lösung Testung</vt:lpstr>
      <vt:lpstr>Einladung zur Umfrage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RT-Projekte-DM</dc:creator>
  <cp:lastModifiedBy>Denise Materna</cp:lastModifiedBy>
  <cp:revision>394</cp:revision>
  <cp:lastPrinted>2021-01-08T08:42:48Z</cp:lastPrinted>
  <dcterms:modified xsi:type="dcterms:W3CDTF">2021-02-23T16:06:17Z</dcterms:modified>
</cp:coreProperties>
</file>