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76" r:id="rId2"/>
    <p:sldId id="267" r:id="rId3"/>
    <p:sldId id="268" r:id="rId4"/>
    <p:sldId id="319" r:id="rId5"/>
    <p:sldId id="320" r:id="rId6"/>
    <p:sldId id="317" r:id="rId7"/>
    <p:sldId id="321" r:id="rId8"/>
    <p:sldId id="256" r:id="rId9"/>
    <p:sldId id="331" r:id="rId10"/>
    <p:sldId id="301" r:id="rId11"/>
    <p:sldId id="329" r:id="rId12"/>
    <p:sldId id="326" r:id="rId13"/>
    <p:sldId id="324" r:id="rId14"/>
    <p:sldId id="290" r:id="rId15"/>
    <p:sldId id="306" r:id="rId16"/>
    <p:sldId id="291" r:id="rId17"/>
    <p:sldId id="333" r:id="rId18"/>
    <p:sldId id="325" r:id="rId19"/>
    <p:sldId id="327" r:id="rId20"/>
    <p:sldId id="286" r:id="rId21"/>
    <p:sldId id="328" r:id="rId22"/>
    <p:sldId id="334" r:id="rId23"/>
  </p:sldIdLst>
  <p:sldSz cx="12192000" cy="6858000"/>
  <p:notesSz cx="9710738" cy="6881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7E2426C9-9FD3-4C9D-8014-313DDAB76034}">
          <p14:sldIdLst>
            <p14:sldId id="276"/>
            <p14:sldId id="267"/>
            <p14:sldId id="268"/>
            <p14:sldId id="319"/>
            <p14:sldId id="320"/>
            <p14:sldId id="317"/>
            <p14:sldId id="321"/>
            <p14:sldId id="256"/>
            <p14:sldId id="331"/>
            <p14:sldId id="301"/>
            <p14:sldId id="329"/>
            <p14:sldId id="326"/>
            <p14:sldId id="324"/>
            <p14:sldId id="290"/>
            <p14:sldId id="306"/>
            <p14:sldId id="291"/>
            <p14:sldId id="333"/>
            <p14:sldId id="325"/>
            <p14:sldId id="327"/>
            <p14:sldId id="286"/>
            <p14:sldId id="328"/>
            <p14:sldId id="334"/>
          </p14:sldIdLst>
        </p14:section>
      </p14:sectionLst>
    </p:ext>
    <p:ext uri="{EFAFB233-063F-42B5-8137-9DF3F51BA10A}">
      <p15:sldGuideLst xmlns:p15="http://schemas.microsoft.com/office/powerpoint/2012/main">
        <p15:guide id="1" orient="horz" pos="2137" userDrawn="1">
          <p15:clr>
            <a:srgbClr val="A4A3A4"/>
          </p15:clr>
        </p15:guide>
        <p15:guide id="2" pos="63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290"/>
    <a:srgbClr val="0070C0"/>
    <a:srgbClr val="D2DEEF"/>
    <a:srgbClr val="005C94"/>
    <a:srgbClr val="5B9BD5"/>
    <a:srgbClr val="FFFFFF"/>
    <a:srgbClr val="2E6CA4"/>
    <a:srgbClr val="000000"/>
    <a:srgbClr val="75C5BF"/>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17" autoAdjust="0"/>
    <p:restoredTop sz="80974" autoAdjust="0"/>
  </p:normalViewPr>
  <p:slideViewPr>
    <p:cSldViewPr snapToGrid="0">
      <p:cViewPr varScale="1">
        <p:scale>
          <a:sx n="93" d="100"/>
          <a:sy n="93" d="100"/>
        </p:scale>
        <p:origin x="972" y="90"/>
      </p:cViewPr>
      <p:guideLst>
        <p:guide orient="horz" pos="2137"/>
        <p:guide pos="6365"/>
      </p:guideLst>
    </p:cSldViewPr>
  </p:slideViewPr>
  <p:outlineViewPr>
    <p:cViewPr>
      <p:scale>
        <a:sx n="33" d="100"/>
        <a:sy n="33" d="100"/>
      </p:scale>
      <p:origin x="0" y="-10362"/>
    </p:cViewPr>
  </p:outlineViewPr>
  <p:notesTextViewPr>
    <p:cViewPr>
      <p:scale>
        <a:sx n="3" d="2"/>
        <a:sy n="3" d="2"/>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e Materna" userId="f0cc07430808ab11" providerId="LiveId" clId="{4DD03A02-8BA6-054C-AFB0-11366C639E30}"/>
    <pc:docChg chg="undo custSel modSld">
      <pc:chgData name="Denise Materna" userId="f0cc07430808ab11" providerId="LiveId" clId="{4DD03A02-8BA6-054C-AFB0-11366C639E30}" dt="2021-05-18T12:55:55.998" v="140" actId="20577"/>
      <pc:docMkLst>
        <pc:docMk/>
      </pc:docMkLst>
      <pc:sldChg chg="modSp">
        <pc:chgData name="Denise Materna" userId="f0cc07430808ab11" providerId="LiveId" clId="{4DD03A02-8BA6-054C-AFB0-11366C639E30}" dt="2021-05-18T12:52:52.480" v="40" actId="1076"/>
        <pc:sldMkLst>
          <pc:docMk/>
          <pc:sldMk cId="3834099643" sldId="267"/>
        </pc:sldMkLst>
        <pc:spChg chg="mod">
          <ac:chgData name="Denise Materna" userId="f0cc07430808ab11" providerId="LiveId" clId="{4DD03A02-8BA6-054C-AFB0-11366C639E30}" dt="2021-05-18T12:52:45.149" v="39" actId="1076"/>
          <ac:spMkLst>
            <pc:docMk/>
            <pc:sldMk cId="3834099643" sldId="267"/>
            <ac:spMk id="3" creationId="{00000000-0000-0000-0000-000000000000}"/>
          </ac:spMkLst>
        </pc:spChg>
        <pc:picChg chg="mod">
          <ac:chgData name="Denise Materna" userId="f0cc07430808ab11" providerId="LiveId" clId="{4DD03A02-8BA6-054C-AFB0-11366C639E30}" dt="2021-05-18T12:52:52.480" v="40" actId="1076"/>
          <ac:picMkLst>
            <pc:docMk/>
            <pc:sldMk cId="3834099643" sldId="267"/>
            <ac:picMk id="4" creationId="{00000000-0000-0000-0000-000000000000}"/>
          </ac:picMkLst>
        </pc:picChg>
      </pc:sldChg>
      <pc:sldChg chg="modSp">
        <pc:chgData name="Denise Materna" userId="f0cc07430808ab11" providerId="LiveId" clId="{4DD03A02-8BA6-054C-AFB0-11366C639E30}" dt="2021-05-18T12:55:55.998" v="140" actId="20577"/>
        <pc:sldMkLst>
          <pc:docMk/>
          <pc:sldMk cId="3414107739" sldId="268"/>
        </pc:sldMkLst>
        <pc:spChg chg="mod">
          <ac:chgData name="Denise Materna" userId="f0cc07430808ab11" providerId="LiveId" clId="{4DD03A02-8BA6-054C-AFB0-11366C639E30}" dt="2021-05-18T12:55:55.998" v="140" actId="20577"/>
          <ac:spMkLst>
            <pc:docMk/>
            <pc:sldMk cId="3414107739" sldId="268"/>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nas.via4all.de\via4all\LernBAR(VIA2work)\Arbeitspakete\AP7_Netzwerkbildung_Verstegigung_Rollout\Tagung\Pr&#228;sentation\Grafiken%20f&#252;r%20die%20Pr&#228;sentation.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nas.via4all.de\via4all\LernBAR(VIA2work)\Arbeitspakete\AP7_Netzwerkbildung_Verstegigung_Rollout\Tagung\Pr&#228;sentation\Grafiken%20f&#252;r%20die%20Pr&#228;sentation.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nas.via4all.de\via4all\LernBAR(VIA2work)\Arbeitspakete\AP7_Netzwerkbildung_Verstegigung_Rollout\Tagung\Pr&#228;sentation\Grafiken%20f&#252;r%20die%20Pr&#228;sentation.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nas.via4all.de\via4all\LernBAR(VIA2work)\Arbeitspakete\AP7_Netzwerkbildung_Verstegigung_Rollout\Tagung\Pr&#228;sentation\Grafiken%20f&#252;r%20die%20Pr&#228;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dirty="0"/>
              <a:t>Beurteilung der eigenen Einstellung gegenüber</a:t>
            </a:r>
            <a:r>
              <a:rPr lang="de-DE" baseline="0" dirty="0"/>
              <a:t> technischen Geräten</a:t>
            </a:r>
            <a:endParaRPr lang="de-DE"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TUI_Skalen!$A$1:$A$2</c:f>
              <c:strCache>
                <c:ptCount val="2"/>
                <c:pt idx="0">
                  <c:v>Technologieneugierde</c:v>
                </c:pt>
                <c:pt idx="1">
                  <c:v>Technologieängstlichtkeit </c:v>
                </c:pt>
              </c:strCache>
            </c:strRef>
          </c:cat>
          <c:val>
            <c:numRef>
              <c:f>TUI_Skalen!$B$1:$B$2</c:f>
              <c:numCache>
                <c:formatCode>General</c:formatCode>
                <c:ptCount val="2"/>
                <c:pt idx="0">
                  <c:v>2.41</c:v>
                </c:pt>
                <c:pt idx="1">
                  <c:v>1.87</c:v>
                </c:pt>
              </c:numCache>
            </c:numRef>
          </c:val>
          <c:extLst>
            <c:ext xmlns:c16="http://schemas.microsoft.com/office/drawing/2014/chart" uri="{C3380CC4-5D6E-409C-BE32-E72D297353CC}">
              <c16:uniqueId val="{00000000-F52B-45E3-934D-680E82A60884}"/>
            </c:ext>
          </c:extLst>
        </c:ser>
        <c:dLbls>
          <c:dLblPos val="outEnd"/>
          <c:showLegendKey val="0"/>
          <c:showVal val="1"/>
          <c:showCatName val="0"/>
          <c:showSerName val="0"/>
          <c:showPercent val="0"/>
          <c:showBubbleSize val="0"/>
        </c:dLbls>
        <c:gapWidth val="219"/>
        <c:overlap val="-27"/>
        <c:axId val="606285232"/>
        <c:axId val="2122285680"/>
      </c:barChart>
      <c:catAx>
        <c:axId val="60628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122285680"/>
        <c:crosses val="autoZero"/>
        <c:auto val="1"/>
        <c:lblAlgn val="ctr"/>
        <c:lblOffset val="100"/>
        <c:noMultiLvlLbl val="0"/>
      </c:catAx>
      <c:valAx>
        <c:axId val="2122285680"/>
        <c:scaling>
          <c:orientation val="minMax"/>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Zustiimmungswerte Lernende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06285232"/>
        <c:crosses val="autoZero"/>
        <c:crossBetween val="between"/>
        <c:majorUnit val="1"/>
        <c:minorUnit val="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 Beurteilung</a:t>
            </a:r>
            <a:r>
              <a:rPr lang="de-DE" baseline="0"/>
              <a:t> der </a:t>
            </a:r>
            <a:r>
              <a:rPr lang="de-DE"/>
              <a:t>AR-App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'Zustimmungswerte LernBAR App'!$A$2</c:f>
              <c:strCache>
                <c:ptCount val="1"/>
                <c:pt idx="0">
                  <c:v>Verständlichkeit Video/Bildergalerie/Text</c:v>
                </c:pt>
              </c:strCache>
            </c:strRef>
          </c:tx>
          <c:spPr>
            <a:solidFill>
              <a:schemeClr val="accent6"/>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'Zustimmungswerte LernBAR App'!$B$1:$D$1</c:f>
              <c:strCache>
                <c:ptCount val="3"/>
                <c:pt idx="0">
                  <c:v>stimme nicht zu </c:v>
                </c:pt>
                <c:pt idx="1">
                  <c:v>weder noch</c:v>
                </c:pt>
                <c:pt idx="2">
                  <c:v>stimme zu </c:v>
                </c:pt>
              </c:strCache>
            </c:strRef>
          </c:cat>
          <c:val>
            <c:numRef>
              <c:f>'Zustimmungswerte LernBAR App'!$B$2:$D$2</c:f>
              <c:numCache>
                <c:formatCode>General</c:formatCode>
                <c:ptCount val="3"/>
                <c:pt idx="0">
                  <c:v>1</c:v>
                </c:pt>
                <c:pt idx="1">
                  <c:v>4</c:v>
                </c:pt>
                <c:pt idx="2">
                  <c:v>32</c:v>
                </c:pt>
              </c:numCache>
            </c:numRef>
          </c:val>
          <c:extLst>
            <c:ext xmlns:c16="http://schemas.microsoft.com/office/drawing/2014/chart" uri="{C3380CC4-5D6E-409C-BE32-E72D297353CC}">
              <c16:uniqueId val="{00000000-6B8D-44CA-B4E9-79C18E3C2570}"/>
            </c:ext>
          </c:extLst>
        </c:ser>
        <c:ser>
          <c:idx val="1"/>
          <c:order val="1"/>
          <c:tx>
            <c:strRef>
              <c:f>'Zustimmungswerte LernBAR App'!$A$3</c:f>
              <c:strCache>
                <c:ptCount val="1"/>
                <c:pt idx="0">
                  <c:v>Schablone hilft Arbeitsergebnis zu überprüfen</c:v>
                </c:pt>
              </c:strCache>
            </c:strRef>
          </c:tx>
          <c:spPr>
            <a:solidFill>
              <a:schemeClr val="accent5"/>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'Zustimmungswerte LernBAR App'!$B$1:$D$1</c:f>
              <c:strCache>
                <c:ptCount val="3"/>
                <c:pt idx="0">
                  <c:v>stimme nicht zu </c:v>
                </c:pt>
                <c:pt idx="1">
                  <c:v>weder noch</c:v>
                </c:pt>
                <c:pt idx="2">
                  <c:v>stimme zu </c:v>
                </c:pt>
              </c:strCache>
            </c:strRef>
          </c:cat>
          <c:val>
            <c:numRef>
              <c:f>'Zustimmungswerte LernBAR App'!$B$3:$D$3</c:f>
              <c:numCache>
                <c:formatCode>General</c:formatCode>
                <c:ptCount val="3"/>
                <c:pt idx="0">
                  <c:v>1</c:v>
                </c:pt>
                <c:pt idx="1">
                  <c:v>8</c:v>
                </c:pt>
                <c:pt idx="2">
                  <c:v>28</c:v>
                </c:pt>
              </c:numCache>
            </c:numRef>
          </c:val>
          <c:extLst>
            <c:ext xmlns:c16="http://schemas.microsoft.com/office/drawing/2014/chart" uri="{C3380CC4-5D6E-409C-BE32-E72D297353CC}">
              <c16:uniqueId val="{00000001-6B8D-44CA-B4E9-79C18E3C2570}"/>
            </c:ext>
          </c:extLst>
        </c:ser>
        <c:ser>
          <c:idx val="2"/>
          <c:order val="2"/>
          <c:tx>
            <c:strRef>
              <c:f>'Zustimmungswerte LernBAR App'!$A$4</c:f>
              <c:strCache>
                <c:ptCount val="1"/>
                <c:pt idx="0">
                  <c:v>AR-App ist hilfreich für die Arbeit </c:v>
                </c:pt>
              </c:strCache>
            </c:strRef>
          </c:tx>
          <c:spPr>
            <a:solidFill>
              <a:schemeClr val="accent4"/>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'Zustimmungswerte LernBAR App'!$B$1:$D$1</c:f>
              <c:strCache>
                <c:ptCount val="3"/>
                <c:pt idx="0">
                  <c:v>stimme nicht zu </c:v>
                </c:pt>
                <c:pt idx="1">
                  <c:v>weder noch</c:v>
                </c:pt>
                <c:pt idx="2">
                  <c:v>stimme zu </c:v>
                </c:pt>
              </c:strCache>
            </c:strRef>
          </c:cat>
          <c:val>
            <c:numRef>
              <c:f>'Zustimmungswerte LernBAR App'!$B$4:$D$4</c:f>
              <c:numCache>
                <c:formatCode>General</c:formatCode>
                <c:ptCount val="3"/>
                <c:pt idx="1">
                  <c:v>11</c:v>
                </c:pt>
                <c:pt idx="2">
                  <c:v>26</c:v>
                </c:pt>
              </c:numCache>
            </c:numRef>
          </c:val>
          <c:extLst>
            <c:ext xmlns:c16="http://schemas.microsoft.com/office/drawing/2014/chart" uri="{C3380CC4-5D6E-409C-BE32-E72D297353CC}">
              <c16:uniqueId val="{00000002-6B8D-44CA-B4E9-79C18E3C2570}"/>
            </c:ext>
          </c:extLst>
        </c:ser>
        <c:dLbls>
          <c:dLblPos val="outEnd"/>
          <c:showLegendKey val="0"/>
          <c:showVal val="1"/>
          <c:showCatName val="0"/>
          <c:showSerName val="0"/>
          <c:showPercent val="0"/>
          <c:showBubbleSize val="0"/>
        </c:dLbls>
        <c:gapWidth val="219"/>
        <c:overlap val="-27"/>
        <c:axId val="2107023856"/>
        <c:axId val="2110590400"/>
      </c:barChart>
      <c:catAx>
        <c:axId val="210702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110590400"/>
        <c:crosses val="autoZero"/>
        <c:auto val="1"/>
        <c:lblAlgn val="ctr"/>
        <c:lblOffset val="100"/>
        <c:noMultiLvlLbl val="0"/>
      </c:catAx>
      <c:valAx>
        <c:axId val="2110590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Anzahl</a:t>
                </a:r>
                <a:r>
                  <a:rPr lang="de-DE" baseline="0"/>
                  <a:t> Lernende</a:t>
                </a:r>
                <a:endParaRPr lang="de-DE"/>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10702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Beurteilung der Arbeits-Unterstützung durch Lernplattform Moodle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'Unterstützung LernBAR-moodle'!$A$2</c:f>
              <c:strCache>
                <c:ptCount val="1"/>
                <c:pt idx="0">
                  <c:v>Lernmodul: Inhalte sind hilfreich für die Arbeit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'Unterstützung LernBAR-moodle'!$B$1:$D$1</c:f>
              <c:strCache>
                <c:ptCount val="3"/>
                <c:pt idx="0">
                  <c:v>stimme nicht zu </c:v>
                </c:pt>
                <c:pt idx="1">
                  <c:v>weder noch</c:v>
                </c:pt>
                <c:pt idx="2">
                  <c:v>stimme zu </c:v>
                </c:pt>
              </c:strCache>
            </c:strRef>
          </c:cat>
          <c:val>
            <c:numRef>
              <c:f>'Unterstützung LernBAR-moodle'!$B$2:$D$2</c:f>
              <c:numCache>
                <c:formatCode>General</c:formatCode>
                <c:ptCount val="3"/>
                <c:pt idx="0">
                  <c:v>1</c:v>
                </c:pt>
                <c:pt idx="1">
                  <c:v>7</c:v>
                </c:pt>
                <c:pt idx="2">
                  <c:v>30</c:v>
                </c:pt>
              </c:numCache>
            </c:numRef>
          </c:val>
          <c:extLst>
            <c:ext xmlns:c16="http://schemas.microsoft.com/office/drawing/2014/chart" uri="{C3380CC4-5D6E-409C-BE32-E72D297353CC}">
              <c16:uniqueId val="{00000000-EBB7-49FE-AD2A-E28C5130C1B2}"/>
            </c:ext>
          </c:extLst>
        </c:ser>
        <c:ser>
          <c:idx val="1"/>
          <c:order val="1"/>
          <c:tx>
            <c:strRef>
              <c:f>'Unterstützung LernBAR-moodle'!$A$3</c:f>
              <c:strCache>
                <c:ptCount val="1"/>
                <c:pt idx="0">
                  <c:v>Wörterbuch: Inhalte sind hilfreich für die Arbeit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'Unterstützung LernBAR-moodle'!$B$1:$D$1</c:f>
              <c:strCache>
                <c:ptCount val="3"/>
                <c:pt idx="0">
                  <c:v>stimme nicht zu </c:v>
                </c:pt>
                <c:pt idx="1">
                  <c:v>weder noch</c:v>
                </c:pt>
                <c:pt idx="2">
                  <c:v>stimme zu </c:v>
                </c:pt>
              </c:strCache>
            </c:strRef>
          </c:cat>
          <c:val>
            <c:numRef>
              <c:f>'Unterstützung LernBAR-moodle'!$B$3:$D$3</c:f>
              <c:numCache>
                <c:formatCode>General</c:formatCode>
                <c:ptCount val="3"/>
                <c:pt idx="1">
                  <c:v>10</c:v>
                </c:pt>
                <c:pt idx="2">
                  <c:v>27</c:v>
                </c:pt>
              </c:numCache>
            </c:numRef>
          </c:val>
          <c:extLst>
            <c:ext xmlns:c16="http://schemas.microsoft.com/office/drawing/2014/chart" uri="{C3380CC4-5D6E-409C-BE32-E72D297353CC}">
              <c16:uniqueId val="{00000001-EBB7-49FE-AD2A-E28C5130C1B2}"/>
            </c:ext>
          </c:extLst>
        </c:ser>
        <c:ser>
          <c:idx val="2"/>
          <c:order val="2"/>
          <c:tx>
            <c:strRef>
              <c:f>'Unterstützung LernBAR-moodle'!$A$4</c:f>
              <c:strCache>
                <c:ptCount val="1"/>
                <c:pt idx="0">
                  <c:v>Quiz: Inhalte sind hilfreich für die Arbeit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'Unterstützung LernBAR-moodle'!$B$1:$D$1</c:f>
              <c:strCache>
                <c:ptCount val="3"/>
                <c:pt idx="0">
                  <c:v>stimme nicht zu </c:v>
                </c:pt>
                <c:pt idx="1">
                  <c:v>weder noch</c:v>
                </c:pt>
                <c:pt idx="2">
                  <c:v>stimme zu </c:v>
                </c:pt>
              </c:strCache>
            </c:strRef>
          </c:cat>
          <c:val>
            <c:numRef>
              <c:f>'Unterstützung LernBAR-moodle'!$B$4:$D$4</c:f>
              <c:numCache>
                <c:formatCode>General</c:formatCode>
                <c:ptCount val="3"/>
                <c:pt idx="0">
                  <c:v>2</c:v>
                </c:pt>
                <c:pt idx="1">
                  <c:v>9</c:v>
                </c:pt>
                <c:pt idx="2">
                  <c:v>26</c:v>
                </c:pt>
              </c:numCache>
            </c:numRef>
          </c:val>
          <c:extLst>
            <c:ext xmlns:c16="http://schemas.microsoft.com/office/drawing/2014/chart" uri="{C3380CC4-5D6E-409C-BE32-E72D297353CC}">
              <c16:uniqueId val="{00000002-EBB7-49FE-AD2A-E28C5130C1B2}"/>
            </c:ext>
          </c:extLst>
        </c:ser>
        <c:dLbls>
          <c:dLblPos val="outEnd"/>
          <c:showLegendKey val="0"/>
          <c:showVal val="1"/>
          <c:showCatName val="0"/>
          <c:showSerName val="0"/>
          <c:showPercent val="0"/>
          <c:showBubbleSize val="0"/>
        </c:dLbls>
        <c:gapWidth val="219"/>
        <c:overlap val="-27"/>
        <c:axId val="603556480"/>
        <c:axId val="1857615536"/>
      </c:barChart>
      <c:catAx>
        <c:axId val="60355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857615536"/>
        <c:crosses val="autoZero"/>
        <c:auto val="1"/>
        <c:lblAlgn val="ctr"/>
        <c:lblOffset val="100"/>
        <c:noMultiLvlLbl val="0"/>
      </c:catAx>
      <c:valAx>
        <c:axId val="1857615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Anzahl Lernende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03556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Beurteilung der Prüfungs-Unterstützung durch Lernlattform Moodle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'Unterstützung LernBAR-moodle'!$A$18</c:f>
              <c:strCache>
                <c:ptCount val="1"/>
                <c:pt idx="0">
                  <c:v>Lernmodul: Inhalte sind hilfreich für die Prüfung</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'Unterstützung LernBAR-moodle'!$B$17:$D$17</c:f>
              <c:strCache>
                <c:ptCount val="3"/>
                <c:pt idx="0">
                  <c:v>stimme nicht zu </c:v>
                </c:pt>
                <c:pt idx="1">
                  <c:v>weder noch </c:v>
                </c:pt>
                <c:pt idx="2">
                  <c:v>stimme zu </c:v>
                </c:pt>
              </c:strCache>
            </c:strRef>
          </c:cat>
          <c:val>
            <c:numRef>
              <c:f>'Unterstützung LernBAR-moodle'!$B$18:$D$18</c:f>
              <c:numCache>
                <c:formatCode>General</c:formatCode>
                <c:ptCount val="3"/>
                <c:pt idx="0">
                  <c:v>2</c:v>
                </c:pt>
                <c:pt idx="1">
                  <c:v>9</c:v>
                </c:pt>
                <c:pt idx="2">
                  <c:v>25</c:v>
                </c:pt>
              </c:numCache>
            </c:numRef>
          </c:val>
          <c:extLst>
            <c:ext xmlns:c16="http://schemas.microsoft.com/office/drawing/2014/chart" uri="{C3380CC4-5D6E-409C-BE32-E72D297353CC}">
              <c16:uniqueId val="{00000000-4BE4-480E-84C0-B5306A03F614}"/>
            </c:ext>
          </c:extLst>
        </c:ser>
        <c:ser>
          <c:idx val="1"/>
          <c:order val="1"/>
          <c:tx>
            <c:strRef>
              <c:f>'Unterstützung LernBAR-moodle'!$A$19</c:f>
              <c:strCache>
                <c:ptCount val="1"/>
                <c:pt idx="0">
                  <c:v>Wörterbuch: Inhalte sind hilfreich für die Prüfung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'Unterstützung LernBAR-moodle'!$B$17:$D$17</c:f>
              <c:strCache>
                <c:ptCount val="3"/>
                <c:pt idx="0">
                  <c:v>stimme nicht zu </c:v>
                </c:pt>
                <c:pt idx="1">
                  <c:v>weder noch </c:v>
                </c:pt>
                <c:pt idx="2">
                  <c:v>stimme zu </c:v>
                </c:pt>
              </c:strCache>
            </c:strRef>
          </c:cat>
          <c:val>
            <c:numRef>
              <c:f>'Unterstützung LernBAR-moodle'!$B$19:$D$19</c:f>
              <c:numCache>
                <c:formatCode>General</c:formatCode>
                <c:ptCount val="3"/>
                <c:pt idx="1">
                  <c:v>10</c:v>
                </c:pt>
                <c:pt idx="2">
                  <c:v>26</c:v>
                </c:pt>
              </c:numCache>
            </c:numRef>
          </c:val>
          <c:extLst>
            <c:ext xmlns:c16="http://schemas.microsoft.com/office/drawing/2014/chart" uri="{C3380CC4-5D6E-409C-BE32-E72D297353CC}">
              <c16:uniqueId val="{00000001-4BE4-480E-84C0-B5306A03F614}"/>
            </c:ext>
          </c:extLst>
        </c:ser>
        <c:ser>
          <c:idx val="2"/>
          <c:order val="2"/>
          <c:tx>
            <c:strRef>
              <c:f>'Unterstützung LernBAR-moodle'!$A$20</c:f>
              <c:strCache>
                <c:ptCount val="1"/>
                <c:pt idx="0">
                  <c:v>Quiz: Inhalte sind hilfreich für die Prüfung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'Unterstützung LernBAR-moodle'!$B$17:$D$17</c:f>
              <c:strCache>
                <c:ptCount val="3"/>
                <c:pt idx="0">
                  <c:v>stimme nicht zu </c:v>
                </c:pt>
                <c:pt idx="1">
                  <c:v>weder noch </c:v>
                </c:pt>
                <c:pt idx="2">
                  <c:v>stimme zu </c:v>
                </c:pt>
              </c:strCache>
            </c:strRef>
          </c:cat>
          <c:val>
            <c:numRef>
              <c:f>'Unterstützung LernBAR-moodle'!$B$20:$D$20</c:f>
              <c:numCache>
                <c:formatCode>General</c:formatCode>
                <c:ptCount val="3"/>
                <c:pt idx="0">
                  <c:v>1</c:v>
                </c:pt>
                <c:pt idx="1">
                  <c:v>10</c:v>
                </c:pt>
                <c:pt idx="2">
                  <c:v>25</c:v>
                </c:pt>
              </c:numCache>
            </c:numRef>
          </c:val>
          <c:extLst>
            <c:ext xmlns:c16="http://schemas.microsoft.com/office/drawing/2014/chart" uri="{C3380CC4-5D6E-409C-BE32-E72D297353CC}">
              <c16:uniqueId val="{00000002-4BE4-480E-84C0-B5306A03F614}"/>
            </c:ext>
          </c:extLst>
        </c:ser>
        <c:dLbls>
          <c:dLblPos val="outEnd"/>
          <c:showLegendKey val="0"/>
          <c:showVal val="1"/>
          <c:showCatName val="0"/>
          <c:showSerName val="0"/>
          <c:showPercent val="0"/>
          <c:showBubbleSize val="0"/>
        </c:dLbls>
        <c:gapWidth val="219"/>
        <c:overlap val="-27"/>
        <c:axId val="2120918016"/>
        <c:axId val="1813427024"/>
      </c:barChart>
      <c:catAx>
        <c:axId val="2120918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813427024"/>
        <c:crosses val="autoZero"/>
        <c:auto val="1"/>
        <c:lblAlgn val="ctr"/>
        <c:lblOffset val="100"/>
        <c:noMultiLvlLbl val="0"/>
      </c:catAx>
      <c:valAx>
        <c:axId val="1813427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Anzahl Lernende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120918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206985" cy="34447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501443" y="0"/>
            <a:ext cx="4206985" cy="344476"/>
          </a:xfrm>
          <a:prstGeom prst="rect">
            <a:avLst/>
          </a:prstGeom>
        </p:spPr>
        <p:txBody>
          <a:bodyPr vert="horz" lIns="91440" tIns="45720" rIns="91440" bIns="45720" rtlCol="0"/>
          <a:lstStyle>
            <a:lvl1pPr algn="r">
              <a:defRPr sz="1200"/>
            </a:lvl1pPr>
          </a:lstStyle>
          <a:p>
            <a:fld id="{36C6649E-D1CC-41A4-8F21-179F09ABA5B8}" type="datetimeFigureOut">
              <a:rPr lang="de-DE" smtClean="0"/>
              <a:t>17.06.2021</a:t>
            </a:fld>
            <a:endParaRPr lang="de-DE"/>
          </a:p>
        </p:txBody>
      </p:sp>
      <p:sp>
        <p:nvSpPr>
          <p:cNvPr id="4" name="Fußzeilenplatzhalter 3"/>
          <p:cNvSpPr>
            <a:spLocks noGrp="1"/>
          </p:cNvSpPr>
          <p:nvPr>
            <p:ph type="ftr" sz="quarter" idx="2"/>
          </p:nvPr>
        </p:nvSpPr>
        <p:spPr>
          <a:xfrm>
            <a:off x="1" y="6537337"/>
            <a:ext cx="4206985" cy="34447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501443" y="6537337"/>
            <a:ext cx="4206985" cy="344476"/>
          </a:xfrm>
          <a:prstGeom prst="rect">
            <a:avLst/>
          </a:prstGeom>
        </p:spPr>
        <p:txBody>
          <a:bodyPr vert="horz" lIns="91440" tIns="45720" rIns="91440" bIns="45720" rtlCol="0" anchor="b"/>
          <a:lstStyle>
            <a:lvl1pPr algn="r">
              <a:defRPr sz="1200"/>
            </a:lvl1pPr>
          </a:lstStyle>
          <a:p>
            <a:fld id="{BE1CFDD4-158B-4D45-BF0C-FBD8C5360F10}" type="slidenum">
              <a:rPr lang="de-DE" smtClean="0"/>
              <a:t>‹Nr.›</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206985" cy="34447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501443" y="0"/>
            <a:ext cx="4206985" cy="344476"/>
          </a:xfrm>
          <a:prstGeom prst="rect">
            <a:avLst/>
          </a:prstGeom>
        </p:spPr>
        <p:txBody>
          <a:bodyPr vert="horz" lIns="91440" tIns="45720" rIns="91440" bIns="45720" rtlCol="0"/>
          <a:lstStyle>
            <a:lvl1pPr algn="r">
              <a:defRPr sz="1200"/>
            </a:lvl1pPr>
          </a:lstStyle>
          <a:p>
            <a:fld id="{647FF2A4-BEC1-46D7-8D5E-3848A3C547F6}" type="datetimeFigureOut">
              <a:rPr lang="de-DE" smtClean="0"/>
              <a:t>17.06.2021</a:t>
            </a:fld>
            <a:endParaRPr lang="de-DE"/>
          </a:p>
        </p:txBody>
      </p:sp>
      <p:sp>
        <p:nvSpPr>
          <p:cNvPr id="4" name="Folienbildplatzhalter 3"/>
          <p:cNvSpPr>
            <a:spLocks noGrp="1" noRot="1" noChangeAspect="1"/>
          </p:cNvSpPr>
          <p:nvPr>
            <p:ph type="sldImg" idx="2"/>
          </p:nvPr>
        </p:nvSpPr>
        <p:spPr>
          <a:xfrm>
            <a:off x="2790825" y="860425"/>
            <a:ext cx="4129088" cy="2322513"/>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70843" y="3311593"/>
            <a:ext cx="7769053" cy="2709583"/>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6537337"/>
            <a:ext cx="4206985" cy="344476"/>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501443" y="6537337"/>
            <a:ext cx="4206985" cy="344476"/>
          </a:xfrm>
          <a:prstGeom prst="rect">
            <a:avLst/>
          </a:prstGeom>
        </p:spPr>
        <p:txBody>
          <a:bodyPr vert="horz" lIns="91440" tIns="45720" rIns="91440" bIns="45720" rtlCol="0" anchor="b"/>
          <a:lstStyle>
            <a:lvl1pPr algn="r">
              <a:defRPr sz="1200"/>
            </a:lvl1pPr>
          </a:lstStyle>
          <a:p>
            <a:fld id="{91297368-312F-4897-9B2D-C3A4CB53F48C}" type="slidenum">
              <a:rPr lang="de-DE" smtClean="0"/>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E8062-4A53-4C0B-BC65-BB909E96EF5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6204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297368-312F-4897-9B2D-C3A4CB53F48C}" type="slidenum">
              <a:rPr lang="de-DE" smtClean="0"/>
              <a:t>10</a:t>
            </a:fld>
            <a:endParaRPr lang="de-DE"/>
          </a:p>
        </p:txBody>
      </p:sp>
    </p:spTree>
    <p:extLst>
      <p:ext uri="{BB962C8B-B14F-4D97-AF65-F5344CB8AC3E}">
        <p14:creationId xmlns:p14="http://schemas.microsoft.com/office/powerpoint/2010/main" val="3447536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297368-312F-4897-9B2D-C3A4CB53F48C}" type="slidenum">
              <a:rPr lang="de-DE" smtClean="0"/>
              <a:t>11</a:t>
            </a:fld>
            <a:endParaRPr lang="de-DE"/>
          </a:p>
        </p:txBody>
      </p:sp>
    </p:spTree>
    <p:extLst>
      <p:ext uri="{BB962C8B-B14F-4D97-AF65-F5344CB8AC3E}">
        <p14:creationId xmlns:p14="http://schemas.microsoft.com/office/powerpoint/2010/main" val="3291557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297368-312F-4897-9B2D-C3A4CB53F48C}" type="slidenum">
              <a:rPr lang="de-DE" smtClean="0"/>
              <a:t>12</a:t>
            </a:fld>
            <a:endParaRPr lang="de-DE"/>
          </a:p>
        </p:txBody>
      </p:sp>
    </p:spTree>
    <p:extLst>
      <p:ext uri="{BB962C8B-B14F-4D97-AF65-F5344CB8AC3E}">
        <p14:creationId xmlns:p14="http://schemas.microsoft.com/office/powerpoint/2010/main" val="3643721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297368-312F-4897-9B2D-C3A4CB53F48C}" type="slidenum">
              <a:rPr lang="de-DE" smtClean="0"/>
              <a:t>13</a:t>
            </a:fld>
            <a:endParaRPr lang="de-DE"/>
          </a:p>
        </p:txBody>
      </p:sp>
    </p:spTree>
    <p:extLst>
      <p:ext uri="{BB962C8B-B14F-4D97-AF65-F5344CB8AC3E}">
        <p14:creationId xmlns:p14="http://schemas.microsoft.com/office/powerpoint/2010/main" val="3255459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297368-312F-4897-9B2D-C3A4CB53F48C}" type="slidenum">
              <a:rPr lang="de-DE" smtClean="0"/>
              <a:t>14</a:t>
            </a:fld>
            <a:endParaRPr lang="de-DE"/>
          </a:p>
        </p:txBody>
      </p:sp>
    </p:spTree>
    <p:extLst>
      <p:ext uri="{BB962C8B-B14F-4D97-AF65-F5344CB8AC3E}">
        <p14:creationId xmlns:p14="http://schemas.microsoft.com/office/powerpoint/2010/main" val="3941808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297368-312F-4897-9B2D-C3A4CB53F48C}" type="slidenum">
              <a:rPr lang="de-DE" smtClean="0"/>
              <a:t>15</a:t>
            </a:fld>
            <a:endParaRPr lang="de-DE"/>
          </a:p>
        </p:txBody>
      </p:sp>
    </p:spTree>
    <p:extLst>
      <p:ext uri="{BB962C8B-B14F-4D97-AF65-F5344CB8AC3E}">
        <p14:creationId xmlns:p14="http://schemas.microsoft.com/office/powerpoint/2010/main" val="670517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297368-312F-4897-9B2D-C3A4CB53F48C}" type="slidenum">
              <a:rPr lang="de-DE" smtClean="0"/>
              <a:t>16</a:t>
            </a:fld>
            <a:endParaRPr lang="de-DE"/>
          </a:p>
        </p:txBody>
      </p:sp>
    </p:spTree>
    <p:extLst>
      <p:ext uri="{BB962C8B-B14F-4D97-AF65-F5344CB8AC3E}">
        <p14:creationId xmlns:p14="http://schemas.microsoft.com/office/powerpoint/2010/main" val="1888187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297368-312F-4897-9B2D-C3A4CB53F48C}" type="slidenum">
              <a:rPr lang="de-DE" smtClean="0"/>
              <a:t>17</a:t>
            </a:fld>
            <a:endParaRPr lang="de-DE"/>
          </a:p>
        </p:txBody>
      </p:sp>
    </p:spTree>
    <p:extLst>
      <p:ext uri="{BB962C8B-B14F-4D97-AF65-F5344CB8AC3E}">
        <p14:creationId xmlns:p14="http://schemas.microsoft.com/office/powerpoint/2010/main" val="2728962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297368-312F-4897-9B2D-C3A4CB53F48C}" type="slidenum">
              <a:rPr lang="de-DE" smtClean="0"/>
              <a:t>18</a:t>
            </a:fld>
            <a:endParaRPr lang="de-DE"/>
          </a:p>
        </p:txBody>
      </p:sp>
    </p:spTree>
    <p:extLst>
      <p:ext uri="{BB962C8B-B14F-4D97-AF65-F5344CB8AC3E}">
        <p14:creationId xmlns:p14="http://schemas.microsoft.com/office/powerpoint/2010/main" val="4159234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297368-312F-4897-9B2D-C3A4CB53F48C}" type="slidenum">
              <a:rPr lang="de-DE" smtClean="0"/>
              <a:t>19</a:t>
            </a:fld>
            <a:endParaRPr lang="de-DE"/>
          </a:p>
        </p:txBody>
      </p:sp>
    </p:spTree>
    <p:extLst>
      <p:ext uri="{BB962C8B-B14F-4D97-AF65-F5344CB8AC3E}">
        <p14:creationId xmlns:p14="http://schemas.microsoft.com/office/powerpoint/2010/main" val="2687256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2FE8062-4A53-4C0B-BC65-BB909E96EF5C}" type="slidenum">
              <a:rPr lang="de-DE" smtClean="0"/>
              <a:t>2</a:t>
            </a:fld>
            <a:endParaRPr lang="de-DE"/>
          </a:p>
        </p:txBody>
      </p:sp>
    </p:spTree>
    <p:extLst>
      <p:ext uri="{BB962C8B-B14F-4D97-AF65-F5344CB8AC3E}">
        <p14:creationId xmlns:p14="http://schemas.microsoft.com/office/powerpoint/2010/main" val="1891939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297368-312F-4897-9B2D-C3A4CB53F48C}" type="slidenum">
              <a:rPr lang="de-DE" smtClean="0"/>
              <a:t>20</a:t>
            </a:fld>
            <a:endParaRPr lang="de-DE"/>
          </a:p>
        </p:txBody>
      </p:sp>
    </p:spTree>
    <p:extLst>
      <p:ext uri="{BB962C8B-B14F-4D97-AF65-F5344CB8AC3E}">
        <p14:creationId xmlns:p14="http://schemas.microsoft.com/office/powerpoint/2010/main" val="1369260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297368-312F-4897-9B2D-C3A4CB53F48C}" type="slidenum">
              <a:rPr lang="de-DE" smtClean="0"/>
              <a:t>21</a:t>
            </a:fld>
            <a:endParaRPr lang="de-DE"/>
          </a:p>
        </p:txBody>
      </p:sp>
    </p:spTree>
    <p:extLst>
      <p:ext uri="{BB962C8B-B14F-4D97-AF65-F5344CB8AC3E}">
        <p14:creationId xmlns:p14="http://schemas.microsoft.com/office/powerpoint/2010/main" val="875999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97368-312F-4897-9B2D-C3A4CB53F48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076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2FE8062-4A53-4C0B-BC65-BB909E96EF5C}" type="slidenum">
              <a:rPr lang="de-DE" smtClean="0"/>
              <a:t>3</a:t>
            </a:fld>
            <a:endParaRPr lang="de-DE"/>
          </a:p>
        </p:txBody>
      </p:sp>
    </p:spTree>
    <p:extLst>
      <p:ext uri="{BB962C8B-B14F-4D97-AF65-F5344CB8AC3E}">
        <p14:creationId xmlns:p14="http://schemas.microsoft.com/office/powerpoint/2010/main" val="2720211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E8062-4A53-4C0B-BC65-BB909E96EF5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243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7167962-193A-4647-810D-0E33EB4A30DF}" type="slidenum">
              <a:rPr lang="de-DE" smtClean="0"/>
              <a:t>5</a:t>
            </a:fld>
            <a:endParaRPr lang="de-DE"/>
          </a:p>
        </p:txBody>
      </p:sp>
    </p:spTree>
    <p:extLst>
      <p:ext uri="{BB962C8B-B14F-4D97-AF65-F5344CB8AC3E}">
        <p14:creationId xmlns:p14="http://schemas.microsoft.com/office/powerpoint/2010/main" val="2365639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297368-312F-4897-9B2D-C3A4CB53F48C}" type="slidenum">
              <a:rPr lang="de-DE" smtClean="0"/>
              <a:t>6</a:t>
            </a:fld>
            <a:endParaRPr lang="de-DE"/>
          </a:p>
        </p:txBody>
      </p:sp>
    </p:spTree>
    <p:extLst>
      <p:ext uri="{BB962C8B-B14F-4D97-AF65-F5344CB8AC3E}">
        <p14:creationId xmlns:p14="http://schemas.microsoft.com/office/powerpoint/2010/main" val="137423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7167962-193A-4647-810D-0E33EB4A30DF}" type="slidenum">
              <a:rPr lang="de-DE" smtClean="0"/>
              <a:t>7</a:t>
            </a:fld>
            <a:endParaRPr lang="de-DE"/>
          </a:p>
        </p:txBody>
      </p:sp>
    </p:spTree>
    <p:extLst>
      <p:ext uri="{BB962C8B-B14F-4D97-AF65-F5344CB8AC3E}">
        <p14:creationId xmlns:p14="http://schemas.microsoft.com/office/powerpoint/2010/main" val="202818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ym typeface="Wingdings" panose="05000000000000000000" pitchFamily="2" charset="2"/>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E8062-4A53-4C0B-BC65-BB909E96EF5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6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E8062-4A53-4C0B-BC65-BB909E96EF5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2595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gi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gi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gif"/></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gi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gi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gi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gi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gif"/></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gi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gif"/></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gi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gi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306594" y="941866"/>
            <a:ext cx="9495136" cy="658114"/>
          </a:xfrm>
          <a:noFill/>
          <a:ln>
            <a:noFill/>
          </a:ln>
        </p:spPr>
        <p:txBody>
          <a:bodyPr anchor="t"/>
          <a:lstStyle>
            <a:lvl1pPr marL="0" algn="l">
              <a:defRPr>
                <a:solidFill>
                  <a:srgbClr val="2D6290"/>
                </a:solidFill>
                <a:latin typeface="Akkurat"/>
              </a:defRPr>
            </a:lvl1pPr>
          </a:lstStyle>
          <a:p>
            <a:r>
              <a:rPr lang="de-DE" dirty="0"/>
              <a:t>Titelmasterformat durch Klicken bearbeiten</a:t>
            </a:r>
          </a:p>
        </p:txBody>
      </p:sp>
      <p:sp>
        <p:nvSpPr>
          <p:cNvPr id="15" name="Textplatzhalter 14"/>
          <p:cNvSpPr>
            <a:spLocks noGrp="1"/>
          </p:cNvSpPr>
          <p:nvPr>
            <p:ph type="body" sz="quarter" idx="13"/>
          </p:nvPr>
        </p:nvSpPr>
        <p:spPr>
          <a:xfrm>
            <a:off x="2306594" y="1859570"/>
            <a:ext cx="9495136" cy="4732819"/>
          </a:xfrm>
          <a:ln>
            <a:noFill/>
          </a:ln>
        </p:spPr>
        <p:txBody>
          <a:bodyPr/>
          <a:lstStyle>
            <a:lvl1pPr>
              <a:defRPr>
                <a:latin typeface="Akkurat" panose="02000503040000020004"/>
              </a:defRPr>
            </a:lvl1pPr>
            <a:lvl2pPr>
              <a:defRPr>
                <a:latin typeface="Akkurat" panose="02000503040000020004"/>
              </a:defRPr>
            </a:lvl2pPr>
            <a:lvl3pPr>
              <a:defRPr>
                <a:latin typeface="Akkurat" panose="02000503040000020004"/>
              </a:defRPr>
            </a:lvl3pPr>
            <a:lvl4pPr>
              <a:defRPr>
                <a:latin typeface="Akkurat" panose="02000503040000020004"/>
              </a:defRPr>
            </a:lvl4pPr>
            <a:lvl5pPr>
              <a:defRPr>
                <a:latin typeface="Akkurat" panose="02000503040000020004"/>
              </a:defRPr>
            </a:lvl5pPr>
          </a:lstStyle>
          <a:p>
            <a:pPr lvl="0"/>
            <a:r>
              <a:rPr lang="de-DE" dirty="0" smtClean="0"/>
              <a:t>Formatvorlagen </a:t>
            </a:r>
            <a:r>
              <a:rPr lang="de-DE" dirty="0"/>
              <a:t>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Rechteck 2"/>
          <p:cNvSpPr/>
          <p:nvPr userDrawn="1"/>
        </p:nvSpPr>
        <p:spPr>
          <a:xfrm>
            <a:off x="297481" y="199050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smtClean="0">
                <a:latin typeface="Akkurat" panose="02000503040000020004" pitchFamily="2" charset="0"/>
              </a:rPr>
              <a:t>Projektziele</a:t>
            </a:r>
            <a:endParaRPr lang="de-DE" sz="1050" dirty="0">
              <a:latin typeface="Akkurat" panose="02000503040000020004" pitchFamily="2" charset="0"/>
            </a:endParaRPr>
          </a:p>
        </p:txBody>
      </p:sp>
      <p:grpSp>
        <p:nvGrpSpPr>
          <p:cNvPr id="13" name="Gruppieren 12"/>
          <p:cNvGrpSpPr/>
          <p:nvPr userDrawn="1"/>
        </p:nvGrpSpPr>
        <p:grpSpPr>
          <a:xfrm>
            <a:off x="2306584" y="165423"/>
            <a:ext cx="9495136" cy="654082"/>
            <a:chOff x="225222" y="5904644"/>
            <a:chExt cx="11801550" cy="849747"/>
          </a:xfrm>
        </p:grpSpPr>
        <p:pic>
          <p:nvPicPr>
            <p:cNvPr id="14" name="Picture 5" descr="JG-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6706" y="6167771"/>
              <a:ext cx="897064" cy="43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logo_hannoversche Werkstätt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6445" y="6176604"/>
              <a:ext cx="1068134" cy="36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descr="logo_lhe_service_gmbh"/>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33" r="7589"/>
            <a:stretch/>
          </p:blipFill>
          <p:spPr bwMode="auto">
            <a:xfrm>
              <a:off x="1779600" y="6241605"/>
              <a:ext cx="2074718" cy="27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TUD-klei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948" r="6704"/>
            <a:stretch/>
          </p:blipFill>
          <p:spPr bwMode="auto">
            <a:xfrm>
              <a:off x="225222" y="6109384"/>
              <a:ext cx="1492251" cy="46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fik 18"/>
            <p:cNvPicPr>
              <a:picLocks noChangeAspect="1"/>
            </p:cNvPicPr>
            <p:nvPr/>
          </p:nvPicPr>
          <p:blipFill rotWithShape="1">
            <a:blip r:embed="rId6"/>
            <a:srcRect l="9407" t="7012" r="16273" b="10815"/>
            <a:stretch/>
          </p:blipFill>
          <p:spPr>
            <a:xfrm>
              <a:off x="6005897" y="5904644"/>
              <a:ext cx="1084118" cy="849747"/>
            </a:xfrm>
            <a:prstGeom prst="rect">
              <a:avLst/>
            </a:prstGeom>
          </p:spPr>
        </p:pic>
        <p:pic>
          <p:nvPicPr>
            <p:cNvPr id="20" name="Grafik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2871" y="6042972"/>
              <a:ext cx="1283726" cy="573092"/>
            </a:xfrm>
            <a:prstGeom prst="rect">
              <a:avLst/>
            </a:prstGeom>
          </p:spPr>
        </p:pic>
        <p:pic>
          <p:nvPicPr>
            <p:cNvPr id="21" name="Grafik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90242" y="6141324"/>
              <a:ext cx="942525" cy="484174"/>
            </a:xfrm>
            <a:prstGeom prst="rect">
              <a:avLst/>
            </a:prstGeom>
          </p:spPr>
        </p:pic>
        <p:pic>
          <p:nvPicPr>
            <p:cNvPr id="22" name="Grafik 21" descr="V:\LernBAR(VIA2work)\Intern\Design\Grafikdesign\Logos\Logos_DLR_BMBF_ESF_EU\EU\EU-Logo A4 links.gif"/>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80619" y="6112379"/>
              <a:ext cx="1123950" cy="503555"/>
            </a:xfrm>
            <a:prstGeom prst="rect">
              <a:avLst/>
            </a:prstGeom>
            <a:noFill/>
            <a:ln>
              <a:noFill/>
            </a:ln>
          </p:spPr>
        </p:pic>
        <p:pic>
          <p:nvPicPr>
            <p:cNvPr id="23" name="Grafik 22" descr="http://portal.pt-dlr.de/sites/oeffentlichkeitsarbeit/Lists/ptDokumentenbibliothek/PT_DLR_Logo_GR_D_2018_lang.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6597" y="6131741"/>
              <a:ext cx="1400175" cy="490855"/>
            </a:xfrm>
            <a:prstGeom prst="rect">
              <a:avLst/>
            </a:prstGeom>
            <a:noFill/>
            <a:ln>
              <a:noFill/>
            </a:ln>
          </p:spPr>
        </p:pic>
      </p:grpSp>
      <p:sp>
        <p:nvSpPr>
          <p:cNvPr id="26" name="Rechteck 25"/>
          <p:cNvSpPr/>
          <p:nvPr userDrawn="1"/>
        </p:nvSpPr>
        <p:spPr>
          <a:xfrm>
            <a:off x="297484" y="251003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smtClean="0">
                <a:latin typeface="Akkurat" panose="02000503040000020004" pitchFamily="2" charset="0"/>
              </a:rPr>
              <a:t>AR als Perspektive</a:t>
            </a:r>
            <a:endParaRPr lang="de-DE" sz="1050" dirty="0">
              <a:latin typeface="Akkurat" panose="02000503040000020004" pitchFamily="2" charset="0"/>
            </a:endParaRPr>
          </a:p>
        </p:txBody>
      </p:sp>
      <p:sp>
        <p:nvSpPr>
          <p:cNvPr id="24" name="Rechteck 23"/>
          <p:cNvSpPr/>
          <p:nvPr userDrawn="1"/>
        </p:nvSpPr>
        <p:spPr>
          <a:xfrm>
            <a:off x="297482" y="354909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smtClean="0">
                <a:latin typeface="Akkurat" panose="02000503040000020004" pitchFamily="2" charset="0"/>
              </a:rPr>
              <a:t>Lernen mit LernBAR</a:t>
            </a:r>
            <a:endParaRPr lang="de-DE" sz="1050" dirty="0">
              <a:latin typeface="Akkurat" panose="02000503040000020004" pitchFamily="2" charset="0"/>
            </a:endParaRPr>
          </a:p>
        </p:txBody>
      </p:sp>
      <p:pic>
        <p:nvPicPr>
          <p:cNvPr id="25" name="Grafik 24"/>
          <p:cNvPicPr>
            <a:picLocks noChangeAspect="1"/>
          </p:cNvPicPr>
          <p:nvPr userDrawn="1"/>
        </p:nvPicPr>
        <p:blipFill rotWithShape="1">
          <a:blip r:embed="rId11" cstate="print">
            <a:extLst>
              <a:ext uri="{28A0092B-C50C-407E-A947-70E740481C1C}">
                <a14:useLocalDpi xmlns:a14="http://schemas.microsoft.com/office/drawing/2010/main" val="0"/>
              </a:ext>
            </a:extLst>
          </a:blip>
          <a:srcRect r="6202"/>
          <a:stretch/>
        </p:blipFill>
        <p:spPr>
          <a:xfrm>
            <a:off x="297478" y="101330"/>
            <a:ext cx="1573147" cy="718175"/>
          </a:xfrm>
          <a:prstGeom prst="rect">
            <a:avLst/>
          </a:prstGeom>
        </p:spPr>
      </p:pic>
      <p:sp>
        <p:nvSpPr>
          <p:cNvPr id="4" name="Rechteck 3"/>
          <p:cNvSpPr/>
          <p:nvPr userDrawn="1"/>
        </p:nvSpPr>
        <p:spPr>
          <a:xfrm>
            <a:off x="297485" y="941865"/>
            <a:ext cx="1499287" cy="5650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userDrawn="1"/>
        </p:nvSpPr>
        <p:spPr>
          <a:xfrm>
            <a:off x="297478" y="147097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latin typeface="Akkurat" panose="02000503040000020004" pitchFamily="2" charset="0"/>
              </a:rPr>
              <a:t>Agenda</a:t>
            </a:r>
          </a:p>
        </p:txBody>
      </p:sp>
      <p:sp>
        <p:nvSpPr>
          <p:cNvPr id="29" name="Rechteck 28"/>
          <p:cNvSpPr/>
          <p:nvPr userDrawn="1"/>
        </p:nvSpPr>
        <p:spPr>
          <a:xfrm>
            <a:off x="297476" y="406862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smtClean="0">
                <a:latin typeface="Akkurat" panose="02000503040000020004" pitchFamily="2" charset="0"/>
              </a:rPr>
              <a:t>Lehren mit LernBAR</a:t>
            </a:r>
            <a:endParaRPr lang="de-DE" sz="1050" dirty="0">
              <a:latin typeface="Akkurat" panose="02000503040000020004" pitchFamily="2" charset="0"/>
            </a:endParaRPr>
          </a:p>
        </p:txBody>
      </p:sp>
      <p:sp>
        <p:nvSpPr>
          <p:cNvPr id="30" name="Rechteck 29"/>
          <p:cNvSpPr/>
          <p:nvPr userDrawn="1"/>
        </p:nvSpPr>
        <p:spPr>
          <a:xfrm>
            <a:off x="297475" y="458815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baseline="0" smtClean="0">
                <a:latin typeface="Akkurat" panose="02000503040000020004" pitchFamily="2" charset="0"/>
              </a:rPr>
              <a:t>Bewertung</a:t>
            </a:r>
            <a:endParaRPr lang="de-DE" sz="1050" dirty="0">
              <a:latin typeface="Akkurat" panose="02000503040000020004" pitchFamily="2" charset="0"/>
            </a:endParaRPr>
          </a:p>
        </p:txBody>
      </p:sp>
      <p:sp>
        <p:nvSpPr>
          <p:cNvPr id="31" name="Rechteck 30"/>
          <p:cNvSpPr/>
          <p:nvPr userDrawn="1"/>
        </p:nvSpPr>
        <p:spPr>
          <a:xfrm>
            <a:off x="297473" y="6146741"/>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dirty="0" smtClean="0">
                <a:latin typeface="Akkurat" panose="02000503040000020004" pitchFamily="2" charset="0"/>
              </a:rPr>
              <a:t>Webseite &amp; Kontakt</a:t>
            </a:r>
            <a:endParaRPr lang="de-DE" sz="1050" dirty="0">
              <a:latin typeface="Akkurat" panose="02000503040000020004" pitchFamily="2" charset="0"/>
            </a:endParaRPr>
          </a:p>
        </p:txBody>
      </p:sp>
      <p:sp>
        <p:nvSpPr>
          <p:cNvPr id="32" name="Rechteck 31"/>
          <p:cNvSpPr/>
          <p:nvPr userDrawn="1"/>
        </p:nvSpPr>
        <p:spPr>
          <a:xfrm>
            <a:off x="297479" y="302956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err="1" smtClean="0">
                <a:latin typeface="Akkurat" panose="02000503040000020004" pitchFamily="2" charset="0"/>
              </a:rPr>
              <a:t>LernBAR</a:t>
            </a:r>
            <a:r>
              <a:rPr lang="de-DE" sz="1050" dirty="0" smtClean="0">
                <a:latin typeface="Akkurat" panose="02000503040000020004" pitchFamily="2" charset="0"/>
              </a:rPr>
              <a:t> Konzept</a:t>
            </a:r>
            <a:endParaRPr lang="de-DE" sz="1050" dirty="0">
              <a:latin typeface="Akkurat" panose="02000503040000020004" pitchFamily="2" charset="0"/>
            </a:endParaRPr>
          </a:p>
        </p:txBody>
      </p:sp>
      <p:sp>
        <p:nvSpPr>
          <p:cNvPr id="33" name="Rechteck 32"/>
          <p:cNvSpPr/>
          <p:nvPr userDrawn="1"/>
        </p:nvSpPr>
        <p:spPr>
          <a:xfrm>
            <a:off x="297473" y="95144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1050" dirty="0" smtClean="0">
                <a:latin typeface="Akkurat" panose="02000503040000020004" pitchFamily="2" charset="0"/>
              </a:rPr>
              <a:t>Projektübersicht</a:t>
            </a:r>
          </a:p>
        </p:txBody>
      </p:sp>
      <p:sp>
        <p:nvSpPr>
          <p:cNvPr id="5" name="Textfeld 4"/>
          <p:cNvSpPr txBox="1"/>
          <p:nvPr userDrawn="1"/>
        </p:nvSpPr>
        <p:spPr>
          <a:xfrm>
            <a:off x="2306584" y="6611779"/>
            <a:ext cx="9495136" cy="246221"/>
          </a:xfrm>
          <a:prstGeom prst="rect">
            <a:avLst/>
          </a:prstGeom>
          <a:noFill/>
        </p:spPr>
        <p:txBody>
          <a:bodyPr wrap="square" rtlCol="0">
            <a:spAutoFit/>
          </a:bodyPr>
          <a:lstStyle/>
          <a:p>
            <a:pPr marL="0" indent="0" algn="ctr">
              <a:buFont typeface="Arial" panose="020B0604020202020204" pitchFamily="34" charset="0"/>
              <a:buNone/>
            </a:pPr>
            <a:r>
              <a:rPr lang="de-DE" sz="1000" dirty="0" smtClean="0">
                <a:solidFill>
                  <a:srgbClr val="2D6290"/>
                </a:solidFill>
              </a:rPr>
              <a:t>Hauswirtschaft </a:t>
            </a:r>
            <a:r>
              <a:rPr lang="de-DE" sz="1000" dirty="0" err="1" smtClean="0">
                <a:solidFill>
                  <a:srgbClr val="2D6290"/>
                </a:solidFill>
              </a:rPr>
              <a:t>goes</a:t>
            </a:r>
            <a:r>
              <a:rPr lang="de-DE" sz="1000" dirty="0" smtClean="0">
                <a:solidFill>
                  <a:srgbClr val="2D6290"/>
                </a:solidFill>
              </a:rPr>
              <a:t> digital – Mit </a:t>
            </a:r>
            <a:r>
              <a:rPr lang="de-DE" sz="1000" dirty="0" err="1" smtClean="0">
                <a:solidFill>
                  <a:srgbClr val="2D6290"/>
                </a:solidFill>
              </a:rPr>
              <a:t>LernBAR</a:t>
            </a:r>
            <a:r>
              <a:rPr lang="de-DE" sz="1000" dirty="0" smtClean="0">
                <a:solidFill>
                  <a:srgbClr val="2D6290"/>
                </a:solidFill>
              </a:rPr>
              <a:t> neue Perspektiven schaffen</a:t>
            </a:r>
            <a:r>
              <a:rPr lang="de-DE" sz="1000" baseline="0" dirty="0" smtClean="0">
                <a:solidFill>
                  <a:srgbClr val="2D6290"/>
                </a:solidFill>
              </a:rPr>
              <a:t> | </a:t>
            </a:r>
            <a:r>
              <a:rPr lang="de-DE" sz="1000" dirty="0" smtClean="0">
                <a:solidFill>
                  <a:srgbClr val="2D6290"/>
                </a:solidFill>
              </a:rPr>
              <a:t>Tagung: Berufsbildung 4.0 – Alles ist lernbar? – Konzepte und Perspektiven neuer Lernmethoden </a:t>
            </a:r>
            <a:r>
              <a:rPr lang="de-DE" sz="1000" baseline="0" dirty="0" smtClean="0">
                <a:solidFill>
                  <a:srgbClr val="2D6290"/>
                </a:solidFill>
              </a:rPr>
              <a:t>| 24.06.21 </a:t>
            </a:r>
            <a:endParaRPr lang="de-DE" sz="1000" dirty="0">
              <a:solidFill>
                <a:srgbClr val="2D6290"/>
              </a:solidFill>
            </a:endParaRPr>
          </a:p>
        </p:txBody>
      </p:sp>
      <p:sp>
        <p:nvSpPr>
          <p:cNvPr id="27" name="Rechteck 26"/>
          <p:cNvSpPr/>
          <p:nvPr userDrawn="1"/>
        </p:nvSpPr>
        <p:spPr>
          <a:xfrm>
            <a:off x="297472" y="5107681"/>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smtClean="0">
                <a:latin typeface="Akkurat" panose="02000503040000020004" pitchFamily="2" charset="0"/>
              </a:rPr>
              <a:t>Erfahrungsberichte</a:t>
            </a:r>
            <a:endParaRPr lang="de-DE" sz="1050" dirty="0">
              <a:latin typeface="Akkurat" panose="02000503040000020004" pitchFamily="2" charset="0"/>
            </a:endParaRPr>
          </a:p>
        </p:txBody>
      </p:sp>
      <p:sp>
        <p:nvSpPr>
          <p:cNvPr id="34" name="Rechteck 33"/>
          <p:cNvSpPr/>
          <p:nvPr userDrawn="1"/>
        </p:nvSpPr>
        <p:spPr>
          <a:xfrm>
            <a:off x="297473" y="562721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smtClean="0">
                <a:latin typeface="Akkurat" panose="02000503040000020004" pitchFamily="2" charset="0"/>
              </a:rPr>
              <a:t>Fazit</a:t>
            </a:r>
            <a:endParaRPr lang="de-DE" sz="1050" dirty="0">
              <a:latin typeface="Akkurat" panose="02000503040000020004" pitchFamily="2" charset="0"/>
            </a:endParaRPr>
          </a:p>
        </p:txBody>
      </p:sp>
      <p:sp>
        <p:nvSpPr>
          <p:cNvPr id="6" name="Textfeld 5"/>
          <p:cNvSpPr txBox="1"/>
          <p:nvPr userDrawn="1"/>
        </p:nvSpPr>
        <p:spPr>
          <a:xfrm>
            <a:off x="297473" y="6611779"/>
            <a:ext cx="1499286" cy="246221"/>
          </a:xfrm>
          <a:prstGeom prst="rect">
            <a:avLst/>
          </a:prstGeom>
          <a:noFill/>
        </p:spPr>
        <p:txBody>
          <a:bodyPr wrap="square" rtlCol="0">
            <a:spAutoFit/>
          </a:bodyPr>
          <a:lstStyle/>
          <a:p>
            <a:pPr marL="0" indent="0" algn="ctr">
              <a:buFont typeface="Arial" panose="020B0604020202020204" pitchFamily="34" charset="0"/>
              <a:buNone/>
            </a:pPr>
            <a:fld id="{E5DF6791-C0EC-4811-BE79-46EAC3AECC20}" type="slidenum">
              <a:rPr lang="de-DE" sz="1000" smtClean="0">
                <a:solidFill>
                  <a:srgbClr val="2D6290"/>
                </a:solidFill>
              </a:rPr>
              <a:pPr marL="0" indent="0" algn="ctr">
                <a:buFont typeface="Arial" panose="020B0604020202020204" pitchFamily="34" charset="0"/>
                <a:buNone/>
              </a:pPr>
              <a:t>‹Nr.›</a:t>
            </a:fld>
            <a:endParaRPr lang="de-DE" sz="900" dirty="0" smtClean="0">
              <a:solidFill>
                <a:srgbClr val="2D6290"/>
              </a:solidFill>
            </a:endParaRPr>
          </a:p>
        </p:txBody>
      </p:sp>
    </p:spTree>
    <p:extLst>
      <p:ext uri="{BB962C8B-B14F-4D97-AF65-F5344CB8AC3E}">
        <p14:creationId xmlns:p14="http://schemas.microsoft.com/office/powerpoint/2010/main" val="3094670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306594" y="941866"/>
            <a:ext cx="9495136" cy="658114"/>
          </a:xfrm>
          <a:noFill/>
          <a:ln>
            <a:noFill/>
          </a:ln>
        </p:spPr>
        <p:txBody>
          <a:bodyPr anchor="t"/>
          <a:lstStyle>
            <a:lvl1pPr marL="0" algn="l">
              <a:defRPr>
                <a:solidFill>
                  <a:srgbClr val="2D6290"/>
                </a:solidFill>
                <a:latin typeface="Akkurat"/>
              </a:defRPr>
            </a:lvl1pPr>
          </a:lstStyle>
          <a:p>
            <a:r>
              <a:rPr lang="de-DE" dirty="0"/>
              <a:t>Titelmasterformat durch Klicken bearbeiten</a:t>
            </a:r>
          </a:p>
        </p:txBody>
      </p:sp>
      <p:sp>
        <p:nvSpPr>
          <p:cNvPr id="15" name="Textplatzhalter 14"/>
          <p:cNvSpPr>
            <a:spLocks noGrp="1"/>
          </p:cNvSpPr>
          <p:nvPr>
            <p:ph type="body" sz="quarter" idx="13"/>
          </p:nvPr>
        </p:nvSpPr>
        <p:spPr>
          <a:xfrm>
            <a:off x="2306594" y="1859570"/>
            <a:ext cx="9495136" cy="4732819"/>
          </a:xfrm>
          <a:ln>
            <a:noFill/>
          </a:ln>
        </p:spPr>
        <p:txBody>
          <a:bodyPr/>
          <a:lstStyle>
            <a:lvl1pPr>
              <a:defRPr>
                <a:latin typeface="Akkurat" panose="02000503040000020004"/>
              </a:defRPr>
            </a:lvl1pPr>
            <a:lvl2pPr>
              <a:defRPr>
                <a:latin typeface="Akkurat" panose="02000503040000020004"/>
              </a:defRPr>
            </a:lvl2pPr>
            <a:lvl3pPr>
              <a:defRPr>
                <a:latin typeface="Akkurat" panose="02000503040000020004"/>
              </a:defRPr>
            </a:lvl3pPr>
            <a:lvl4pPr>
              <a:defRPr>
                <a:latin typeface="Akkurat" panose="02000503040000020004"/>
              </a:defRPr>
            </a:lvl4pPr>
            <a:lvl5pPr>
              <a:defRPr>
                <a:latin typeface="Akkurat" panose="02000503040000020004"/>
              </a:defRPr>
            </a:lvl5pPr>
          </a:lstStyle>
          <a:p>
            <a:pPr lvl="0"/>
            <a:r>
              <a:rPr lang="de-DE" dirty="0" smtClean="0"/>
              <a:t>Formatvorlagen </a:t>
            </a:r>
            <a:r>
              <a:rPr lang="de-DE" dirty="0"/>
              <a:t>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Rechteck 2"/>
          <p:cNvSpPr/>
          <p:nvPr userDrawn="1"/>
        </p:nvSpPr>
        <p:spPr>
          <a:xfrm>
            <a:off x="297481" y="199050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smtClean="0">
                <a:latin typeface="Akkurat" panose="02000503040000020004" pitchFamily="2" charset="0"/>
              </a:rPr>
              <a:t>Projektziele</a:t>
            </a:r>
            <a:endParaRPr lang="de-DE" sz="1050" dirty="0">
              <a:latin typeface="Akkurat" panose="02000503040000020004" pitchFamily="2" charset="0"/>
            </a:endParaRPr>
          </a:p>
        </p:txBody>
      </p:sp>
      <p:grpSp>
        <p:nvGrpSpPr>
          <p:cNvPr id="13" name="Gruppieren 12"/>
          <p:cNvGrpSpPr/>
          <p:nvPr userDrawn="1"/>
        </p:nvGrpSpPr>
        <p:grpSpPr>
          <a:xfrm>
            <a:off x="2306584" y="165423"/>
            <a:ext cx="9495136" cy="654082"/>
            <a:chOff x="225222" y="5904644"/>
            <a:chExt cx="11801550" cy="849747"/>
          </a:xfrm>
        </p:grpSpPr>
        <p:pic>
          <p:nvPicPr>
            <p:cNvPr id="14" name="Picture 5" descr="JG-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6706" y="6167771"/>
              <a:ext cx="897064" cy="43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logo_hannoversche Werkstätt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6445" y="6176604"/>
              <a:ext cx="1068134" cy="36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descr="logo_lhe_service_gmbh"/>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33" r="7589"/>
            <a:stretch/>
          </p:blipFill>
          <p:spPr bwMode="auto">
            <a:xfrm>
              <a:off x="1779600" y="6241605"/>
              <a:ext cx="2074718" cy="27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TUD-klei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948" r="6704"/>
            <a:stretch/>
          </p:blipFill>
          <p:spPr bwMode="auto">
            <a:xfrm>
              <a:off x="225222" y="6109384"/>
              <a:ext cx="1492251" cy="46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fik 18"/>
            <p:cNvPicPr>
              <a:picLocks noChangeAspect="1"/>
            </p:cNvPicPr>
            <p:nvPr/>
          </p:nvPicPr>
          <p:blipFill rotWithShape="1">
            <a:blip r:embed="rId6"/>
            <a:srcRect l="9407" t="7012" r="16273" b="10815"/>
            <a:stretch/>
          </p:blipFill>
          <p:spPr>
            <a:xfrm>
              <a:off x="6005897" y="5904644"/>
              <a:ext cx="1084118" cy="849747"/>
            </a:xfrm>
            <a:prstGeom prst="rect">
              <a:avLst/>
            </a:prstGeom>
          </p:spPr>
        </p:pic>
        <p:pic>
          <p:nvPicPr>
            <p:cNvPr id="20" name="Grafik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2871" y="6042972"/>
              <a:ext cx="1283726" cy="573092"/>
            </a:xfrm>
            <a:prstGeom prst="rect">
              <a:avLst/>
            </a:prstGeom>
          </p:spPr>
        </p:pic>
        <p:pic>
          <p:nvPicPr>
            <p:cNvPr id="21" name="Grafik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90242" y="6141324"/>
              <a:ext cx="942525" cy="484174"/>
            </a:xfrm>
            <a:prstGeom prst="rect">
              <a:avLst/>
            </a:prstGeom>
          </p:spPr>
        </p:pic>
        <p:pic>
          <p:nvPicPr>
            <p:cNvPr id="22" name="Grafik 21" descr="V:\LernBAR(VIA2work)\Intern\Design\Grafikdesign\Logos\Logos_DLR_BMBF_ESF_EU\EU\EU-Logo A4 links.gif"/>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80619" y="6112379"/>
              <a:ext cx="1123950" cy="503555"/>
            </a:xfrm>
            <a:prstGeom prst="rect">
              <a:avLst/>
            </a:prstGeom>
            <a:noFill/>
            <a:ln>
              <a:noFill/>
            </a:ln>
          </p:spPr>
        </p:pic>
        <p:pic>
          <p:nvPicPr>
            <p:cNvPr id="23" name="Grafik 22" descr="http://portal.pt-dlr.de/sites/oeffentlichkeitsarbeit/Lists/ptDokumentenbibliothek/PT_DLR_Logo_GR_D_2018_lang.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6597" y="6131741"/>
              <a:ext cx="1400175" cy="490855"/>
            </a:xfrm>
            <a:prstGeom prst="rect">
              <a:avLst/>
            </a:prstGeom>
            <a:noFill/>
            <a:ln>
              <a:noFill/>
            </a:ln>
          </p:spPr>
        </p:pic>
      </p:grpSp>
      <p:sp>
        <p:nvSpPr>
          <p:cNvPr id="26" name="Rechteck 25"/>
          <p:cNvSpPr/>
          <p:nvPr userDrawn="1"/>
        </p:nvSpPr>
        <p:spPr>
          <a:xfrm>
            <a:off x="297484" y="251003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smtClean="0">
                <a:latin typeface="Akkurat" panose="02000503040000020004" pitchFamily="2" charset="0"/>
              </a:rPr>
              <a:t>AR als Perspektive</a:t>
            </a:r>
            <a:endParaRPr lang="de-DE" sz="1050" dirty="0">
              <a:latin typeface="Akkurat" panose="02000503040000020004" pitchFamily="2" charset="0"/>
            </a:endParaRPr>
          </a:p>
        </p:txBody>
      </p:sp>
      <p:sp>
        <p:nvSpPr>
          <p:cNvPr id="24" name="Rechteck 23"/>
          <p:cNvSpPr/>
          <p:nvPr userDrawn="1"/>
        </p:nvSpPr>
        <p:spPr>
          <a:xfrm>
            <a:off x="297482" y="354909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smtClean="0">
                <a:latin typeface="Akkurat" panose="02000503040000020004" pitchFamily="2" charset="0"/>
              </a:rPr>
              <a:t>Lernen mit LernBAR</a:t>
            </a:r>
            <a:endParaRPr lang="de-DE" sz="1050" dirty="0">
              <a:latin typeface="Akkurat" panose="02000503040000020004" pitchFamily="2" charset="0"/>
            </a:endParaRPr>
          </a:p>
        </p:txBody>
      </p:sp>
      <p:pic>
        <p:nvPicPr>
          <p:cNvPr id="25" name="Grafik 24"/>
          <p:cNvPicPr>
            <a:picLocks noChangeAspect="1"/>
          </p:cNvPicPr>
          <p:nvPr userDrawn="1"/>
        </p:nvPicPr>
        <p:blipFill rotWithShape="1">
          <a:blip r:embed="rId11" cstate="print">
            <a:extLst>
              <a:ext uri="{28A0092B-C50C-407E-A947-70E740481C1C}">
                <a14:useLocalDpi xmlns:a14="http://schemas.microsoft.com/office/drawing/2010/main" val="0"/>
              </a:ext>
            </a:extLst>
          </a:blip>
          <a:srcRect r="6202"/>
          <a:stretch/>
        </p:blipFill>
        <p:spPr>
          <a:xfrm>
            <a:off x="297478" y="101330"/>
            <a:ext cx="1573147" cy="718175"/>
          </a:xfrm>
          <a:prstGeom prst="rect">
            <a:avLst/>
          </a:prstGeom>
        </p:spPr>
      </p:pic>
      <p:sp>
        <p:nvSpPr>
          <p:cNvPr id="4" name="Rechteck 3"/>
          <p:cNvSpPr/>
          <p:nvPr userDrawn="1"/>
        </p:nvSpPr>
        <p:spPr>
          <a:xfrm>
            <a:off x="297485" y="941865"/>
            <a:ext cx="1499287" cy="5650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userDrawn="1"/>
        </p:nvSpPr>
        <p:spPr>
          <a:xfrm>
            <a:off x="297478" y="147097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latin typeface="Akkurat" panose="02000503040000020004" pitchFamily="2" charset="0"/>
              </a:rPr>
              <a:t>Agenda</a:t>
            </a:r>
          </a:p>
        </p:txBody>
      </p:sp>
      <p:sp>
        <p:nvSpPr>
          <p:cNvPr id="29" name="Rechteck 28"/>
          <p:cNvSpPr/>
          <p:nvPr userDrawn="1"/>
        </p:nvSpPr>
        <p:spPr>
          <a:xfrm>
            <a:off x="297476" y="406862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dirty="0" smtClean="0">
                <a:latin typeface="Akkurat" panose="02000503040000020004" pitchFamily="2" charset="0"/>
              </a:rPr>
              <a:t>Lehren mit </a:t>
            </a:r>
            <a:r>
              <a:rPr lang="de-DE" sz="1050" dirty="0" err="1" smtClean="0">
                <a:latin typeface="Akkurat" panose="02000503040000020004" pitchFamily="2" charset="0"/>
              </a:rPr>
              <a:t>LernBAR</a:t>
            </a:r>
            <a:endParaRPr lang="de-DE" sz="1050" dirty="0">
              <a:latin typeface="Akkurat" panose="02000503040000020004" pitchFamily="2" charset="0"/>
            </a:endParaRPr>
          </a:p>
        </p:txBody>
      </p:sp>
      <p:sp>
        <p:nvSpPr>
          <p:cNvPr id="30" name="Rechteck 29"/>
          <p:cNvSpPr/>
          <p:nvPr userDrawn="1"/>
        </p:nvSpPr>
        <p:spPr>
          <a:xfrm>
            <a:off x="297475" y="458815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baseline="0" dirty="0" smtClean="0">
                <a:latin typeface="Akkurat" panose="02000503040000020004" pitchFamily="2" charset="0"/>
              </a:rPr>
              <a:t>Bewertung</a:t>
            </a:r>
            <a:endParaRPr lang="de-DE" sz="1050" dirty="0">
              <a:latin typeface="Akkurat" panose="02000503040000020004" pitchFamily="2" charset="0"/>
            </a:endParaRPr>
          </a:p>
        </p:txBody>
      </p:sp>
      <p:sp>
        <p:nvSpPr>
          <p:cNvPr id="31" name="Rechteck 30"/>
          <p:cNvSpPr/>
          <p:nvPr userDrawn="1"/>
        </p:nvSpPr>
        <p:spPr>
          <a:xfrm>
            <a:off x="297473" y="6146741"/>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dirty="0" smtClean="0">
                <a:latin typeface="Akkurat" panose="02000503040000020004" pitchFamily="2" charset="0"/>
              </a:rPr>
              <a:t>Webseite &amp; Kontakt</a:t>
            </a:r>
            <a:endParaRPr lang="de-DE" sz="1050" dirty="0">
              <a:latin typeface="Akkurat" panose="02000503040000020004" pitchFamily="2" charset="0"/>
            </a:endParaRPr>
          </a:p>
        </p:txBody>
      </p:sp>
      <p:sp>
        <p:nvSpPr>
          <p:cNvPr id="32" name="Rechteck 31"/>
          <p:cNvSpPr/>
          <p:nvPr userDrawn="1"/>
        </p:nvSpPr>
        <p:spPr>
          <a:xfrm>
            <a:off x="297479" y="302956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err="1" smtClean="0">
                <a:latin typeface="Akkurat" panose="02000503040000020004" pitchFamily="2" charset="0"/>
              </a:rPr>
              <a:t>LernBAR</a:t>
            </a:r>
            <a:r>
              <a:rPr lang="de-DE" sz="1050" dirty="0" smtClean="0">
                <a:latin typeface="Akkurat" panose="02000503040000020004" pitchFamily="2" charset="0"/>
              </a:rPr>
              <a:t> Konzept</a:t>
            </a:r>
            <a:endParaRPr lang="de-DE" sz="1050" dirty="0">
              <a:latin typeface="Akkurat" panose="02000503040000020004" pitchFamily="2" charset="0"/>
            </a:endParaRPr>
          </a:p>
        </p:txBody>
      </p:sp>
      <p:sp>
        <p:nvSpPr>
          <p:cNvPr id="33" name="Rechteck 32"/>
          <p:cNvSpPr/>
          <p:nvPr userDrawn="1"/>
        </p:nvSpPr>
        <p:spPr>
          <a:xfrm>
            <a:off x="297473" y="95144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1050" dirty="0" smtClean="0">
                <a:latin typeface="Akkurat" panose="02000503040000020004" pitchFamily="2" charset="0"/>
              </a:rPr>
              <a:t>Projektübersicht</a:t>
            </a:r>
          </a:p>
        </p:txBody>
      </p:sp>
      <p:sp>
        <p:nvSpPr>
          <p:cNvPr id="5" name="Textfeld 4"/>
          <p:cNvSpPr txBox="1"/>
          <p:nvPr userDrawn="1"/>
        </p:nvSpPr>
        <p:spPr>
          <a:xfrm>
            <a:off x="2306584" y="6611779"/>
            <a:ext cx="9495136" cy="246221"/>
          </a:xfrm>
          <a:prstGeom prst="rect">
            <a:avLst/>
          </a:prstGeom>
          <a:noFill/>
        </p:spPr>
        <p:txBody>
          <a:bodyPr wrap="square" rtlCol="0">
            <a:spAutoFit/>
          </a:bodyPr>
          <a:lstStyle/>
          <a:p>
            <a:pPr marL="0" indent="0" algn="ctr">
              <a:buFont typeface="Arial" panose="020B0604020202020204" pitchFamily="34" charset="0"/>
              <a:buNone/>
            </a:pPr>
            <a:r>
              <a:rPr lang="de-DE" sz="1000" dirty="0" smtClean="0">
                <a:solidFill>
                  <a:srgbClr val="2D6290"/>
                </a:solidFill>
              </a:rPr>
              <a:t>Hauswirtschaft </a:t>
            </a:r>
            <a:r>
              <a:rPr lang="de-DE" sz="1000" dirty="0" err="1" smtClean="0">
                <a:solidFill>
                  <a:srgbClr val="2D6290"/>
                </a:solidFill>
              </a:rPr>
              <a:t>goes</a:t>
            </a:r>
            <a:r>
              <a:rPr lang="de-DE" sz="1000" dirty="0" smtClean="0">
                <a:solidFill>
                  <a:srgbClr val="2D6290"/>
                </a:solidFill>
              </a:rPr>
              <a:t> digital – Mit </a:t>
            </a:r>
            <a:r>
              <a:rPr lang="de-DE" sz="1000" dirty="0" err="1" smtClean="0">
                <a:solidFill>
                  <a:srgbClr val="2D6290"/>
                </a:solidFill>
              </a:rPr>
              <a:t>LernBAR</a:t>
            </a:r>
            <a:r>
              <a:rPr lang="de-DE" sz="1000" dirty="0" smtClean="0">
                <a:solidFill>
                  <a:srgbClr val="2D6290"/>
                </a:solidFill>
              </a:rPr>
              <a:t> neue Perspektiven schaffen</a:t>
            </a:r>
            <a:r>
              <a:rPr lang="de-DE" sz="1000" baseline="0" dirty="0" smtClean="0">
                <a:solidFill>
                  <a:srgbClr val="2D6290"/>
                </a:solidFill>
              </a:rPr>
              <a:t> | </a:t>
            </a:r>
            <a:r>
              <a:rPr lang="de-DE" sz="1000" dirty="0" smtClean="0">
                <a:solidFill>
                  <a:srgbClr val="2D6290"/>
                </a:solidFill>
              </a:rPr>
              <a:t>Tagung: Berufsbildung 4.0 – Alles ist lernbar? – Konzepte und Perspektiven neuer Lernmethoden </a:t>
            </a:r>
            <a:r>
              <a:rPr lang="de-DE" sz="1000" baseline="0" dirty="0" smtClean="0">
                <a:solidFill>
                  <a:srgbClr val="2D6290"/>
                </a:solidFill>
              </a:rPr>
              <a:t>| 24.06.21 </a:t>
            </a:r>
            <a:endParaRPr lang="de-DE" sz="1000" dirty="0">
              <a:solidFill>
                <a:srgbClr val="2D6290"/>
              </a:solidFill>
            </a:endParaRPr>
          </a:p>
        </p:txBody>
      </p:sp>
      <p:sp>
        <p:nvSpPr>
          <p:cNvPr id="27" name="Rechteck 26"/>
          <p:cNvSpPr/>
          <p:nvPr userDrawn="1"/>
        </p:nvSpPr>
        <p:spPr>
          <a:xfrm>
            <a:off x="297472" y="5107681"/>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dirty="0" smtClean="0">
                <a:latin typeface="Akkurat" panose="02000503040000020004" pitchFamily="2" charset="0"/>
              </a:rPr>
              <a:t>Erfahrungsberichte</a:t>
            </a:r>
            <a:endParaRPr lang="de-DE" sz="1050" dirty="0">
              <a:latin typeface="Akkurat" panose="02000503040000020004" pitchFamily="2" charset="0"/>
            </a:endParaRPr>
          </a:p>
        </p:txBody>
      </p:sp>
      <p:sp>
        <p:nvSpPr>
          <p:cNvPr id="34" name="Rechteck 33"/>
          <p:cNvSpPr/>
          <p:nvPr userDrawn="1"/>
        </p:nvSpPr>
        <p:spPr>
          <a:xfrm>
            <a:off x="297473" y="562721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smtClean="0">
                <a:latin typeface="Akkurat" panose="02000503040000020004" pitchFamily="2" charset="0"/>
              </a:rPr>
              <a:t>Fazit</a:t>
            </a:r>
            <a:endParaRPr lang="de-DE" sz="1050" dirty="0">
              <a:latin typeface="Akkurat" panose="02000503040000020004" pitchFamily="2" charset="0"/>
            </a:endParaRPr>
          </a:p>
        </p:txBody>
      </p:sp>
      <p:sp>
        <p:nvSpPr>
          <p:cNvPr id="6" name="Textfeld 5"/>
          <p:cNvSpPr txBox="1"/>
          <p:nvPr userDrawn="1"/>
        </p:nvSpPr>
        <p:spPr>
          <a:xfrm>
            <a:off x="297473" y="6611779"/>
            <a:ext cx="1499286" cy="246221"/>
          </a:xfrm>
          <a:prstGeom prst="rect">
            <a:avLst/>
          </a:prstGeom>
          <a:noFill/>
        </p:spPr>
        <p:txBody>
          <a:bodyPr wrap="square" rtlCol="0">
            <a:spAutoFit/>
          </a:bodyPr>
          <a:lstStyle/>
          <a:p>
            <a:pPr marL="0" indent="0" algn="ctr">
              <a:buFont typeface="Arial" panose="020B0604020202020204" pitchFamily="34" charset="0"/>
              <a:buNone/>
            </a:pPr>
            <a:fld id="{E5DF6791-C0EC-4811-BE79-46EAC3AECC20}" type="slidenum">
              <a:rPr lang="de-DE" sz="1000" smtClean="0">
                <a:solidFill>
                  <a:srgbClr val="2D6290"/>
                </a:solidFill>
              </a:rPr>
              <a:pPr marL="0" indent="0" algn="ctr">
                <a:buFont typeface="Arial" panose="020B0604020202020204" pitchFamily="34" charset="0"/>
                <a:buNone/>
              </a:pPr>
              <a:t>‹Nr.›</a:t>
            </a:fld>
            <a:endParaRPr lang="de-DE" sz="900" dirty="0" smtClean="0">
              <a:solidFill>
                <a:srgbClr val="2D6290"/>
              </a:solidFill>
            </a:endParaRPr>
          </a:p>
        </p:txBody>
      </p:sp>
    </p:spTree>
    <p:extLst>
      <p:ext uri="{BB962C8B-B14F-4D97-AF65-F5344CB8AC3E}">
        <p14:creationId xmlns:p14="http://schemas.microsoft.com/office/powerpoint/2010/main" val="13316247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306594" y="941866"/>
            <a:ext cx="9495136" cy="658114"/>
          </a:xfrm>
          <a:noFill/>
          <a:ln>
            <a:noFill/>
          </a:ln>
        </p:spPr>
        <p:txBody>
          <a:bodyPr anchor="t"/>
          <a:lstStyle>
            <a:lvl1pPr marL="0" algn="l">
              <a:defRPr>
                <a:solidFill>
                  <a:srgbClr val="2D6290"/>
                </a:solidFill>
                <a:latin typeface="Akkurat"/>
              </a:defRPr>
            </a:lvl1pPr>
          </a:lstStyle>
          <a:p>
            <a:r>
              <a:rPr lang="de-DE" dirty="0"/>
              <a:t>Titelmasterformat durch Klicken bearbeiten</a:t>
            </a:r>
          </a:p>
        </p:txBody>
      </p:sp>
      <p:sp>
        <p:nvSpPr>
          <p:cNvPr id="15" name="Textplatzhalter 14"/>
          <p:cNvSpPr>
            <a:spLocks noGrp="1"/>
          </p:cNvSpPr>
          <p:nvPr>
            <p:ph type="body" sz="quarter" idx="13"/>
          </p:nvPr>
        </p:nvSpPr>
        <p:spPr>
          <a:xfrm>
            <a:off x="2306594" y="1859570"/>
            <a:ext cx="9495136" cy="4732819"/>
          </a:xfrm>
          <a:ln>
            <a:noFill/>
          </a:ln>
        </p:spPr>
        <p:txBody>
          <a:bodyPr/>
          <a:lstStyle>
            <a:lvl1pPr>
              <a:defRPr>
                <a:latin typeface="Akkurat" panose="02000503040000020004"/>
              </a:defRPr>
            </a:lvl1pPr>
            <a:lvl2pPr>
              <a:defRPr>
                <a:latin typeface="Akkurat" panose="02000503040000020004"/>
              </a:defRPr>
            </a:lvl2pPr>
            <a:lvl3pPr>
              <a:defRPr>
                <a:latin typeface="Akkurat" panose="02000503040000020004"/>
              </a:defRPr>
            </a:lvl3pPr>
            <a:lvl4pPr>
              <a:defRPr>
                <a:latin typeface="Akkurat" panose="02000503040000020004"/>
              </a:defRPr>
            </a:lvl4pPr>
            <a:lvl5pPr>
              <a:defRPr>
                <a:latin typeface="Akkurat" panose="02000503040000020004"/>
              </a:defRPr>
            </a:lvl5pPr>
          </a:lstStyle>
          <a:p>
            <a:pPr lvl="0"/>
            <a:r>
              <a:rPr lang="de-DE" dirty="0" smtClean="0"/>
              <a:t>Formatvorlagen </a:t>
            </a:r>
            <a:r>
              <a:rPr lang="de-DE" dirty="0"/>
              <a:t>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Rechteck 2"/>
          <p:cNvSpPr/>
          <p:nvPr userDrawn="1"/>
        </p:nvSpPr>
        <p:spPr>
          <a:xfrm>
            <a:off x="297481" y="199050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smtClean="0">
                <a:latin typeface="Akkurat" panose="02000503040000020004" pitchFamily="2" charset="0"/>
              </a:rPr>
              <a:t>Projektziele</a:t>
            </a:r>
            <a:endParaRPr lang="de-DE" sz="1050" dirty="0">
              <a:latin typeface="Akkurat" panose="02000503040000020004" pitchFamily="2" charset="0"/>
            </a:endParaRPr>
          </a:p>
        </p:txBody>
      </p:sp>
      <p:grpSp>
        <p:nvGrpSpPr>
          <p:cNvPr id="13" name="Gruppieren 12"/>
          <p:cNvGrpSpPr/>
          <p:nvPr userDrawn="1"/>
        </p:nvGrpSpPr>
        <p:grpSpPr>
          <a:xfrm>
            <a:off x="2306584" y="165423"/>
            <a:ext cx="9495136" cy="654082"/>
            <a:chOff x="225222" y="5904644"/>
            <a:chExt cx="11801550" cy="849747"/>
          </a:xfrm>
        </p:grpSpPr>
        <p:pic>
          <p:nvPicPr>
            <p:cNvPr id="14" name="Picture 5" descr="JG-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6706" y="6167771"/>
              <a:ext cx="897064" cy="43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logo_hannoversche Werkstätt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6445" y="6176604"/>
              <a:ext cx="1068134" cy="36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descr="logo_lhe_service_gmbh"/>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33" r="7589"/>
            <a:stretch/>
          </p:blipFill>
          <p:spPr bwMode="auto">
            <a:xfrm>
              <a:off x="1779600" y="6241605"/>
              <a:ext cx="2074718" cy="27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TUD-klei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948" r="6704"/>
            <a:stretch/>
          </p:blipFill>
          <p:spPr bwMode="auto">
            <a:xfrm>
              <a:off x="225222" y="6109384"/>
              <a:ext cx="1492251" cy="46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fik 18"/>
            <p:cNvPicPr>
              <a:picLocks noChangeAspect="1"/>
            </p:cNvPicPr>
            <p:nvPr/>
          </p:nvPicPr>
          <p:blipFill rotWithShape="1">
            <a:blip r:embed="rId6"/>
            <a:srcRect l="9407" t="7012" r="16273" b="10815"/>
            <a:stretch/>
          </p:blipFill>
          <p:spPr>
            <a:xfrm>
              <a:off x="6005897" y="5904644"/>
              <a:ext cx="1084118" cy="849747"/>
            </a:xfrm>
            <a:prstGeom prst="rect">
              <a:avLst/>
            </a:prstGeom>
          </p:spPr>
        </p:pic>
        <p:pic>
          <p:nvPicPr>
            <p:cNvPr id="20" name="Grafik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2871" y="6042972"/>
              <a:ext cx="1283726" cy="573092"/>
            </a:xfrm>
            <a:prstGeom prst="rect">
              <a:avLst/>
            </a:prstGeom>
          </p:spPr>
        </p:pic>
        <p:pic>
          <p:nvPicPr>
            <p:cNvPr id="21" name="Grafik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90242" y="6141324"/>
              <a:ext cx="942525" cy="484174"/>
            </a:xfrm>
            <a:prstGeom prst="rect">
              <a:avLst/>
            </a:prstGeom>
          </p:spPr>
        </p:pic>
        <p:pic>
          <p:nvPicPr>
            <p:cNvPr id="22" name="Grafik 21" descr="V:\LernBAR(VIA2work)\Intern\Design\Grafikdesign\Logos\Logos_DLR_BMBF_ESF_EU\EU\EU-Logo A4 links.gif"/>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80619" y="6112379"/>
              <a:ext cx="1123950" cy="503555"/>
            </a:xfrm>
            <a:prstGeom prst="rect">
              <a:avLst/>
            </a:prstGeom>
            <a:noFill/>
            <a:ln>
              <a:noFill/>
            </a:ln>
          </p:spPr>
        </p:pic>
        <p:pic>
          <p:nvPicPr>
            <p:cNvPr id="23" name="Grafik 22" descr="http://portal.pt-dlr.de/sites/oeffentlichkeitsarbeit/Lists/ptDokumentenbibliothek/PT_DLR_Logo_GR_D_2018_lang.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6597" y="6131741"/>
              <a:ext cx="1400175" cy="490855"/>
            </a:xfrm>
            <a:prstGeom prst="rect">
              <a:avLst/>
            </a:prstGeom>
            <a:noFill/>
            <a:ln>
              <a:noFill/>
            </a:ln>
          </p:spPr>
        </p:pic>
      </p:grpSp>
      <p:sp>
        <p:nvSpPr>
          <p:cNvPr id="26" name="Rechteck 25"/>
          <p:cNvSpPr/>
          <p:nvPr userDrawn="1"/>
        </p:nvSpPr>
        <p:spPr>
          <a:xfrm>
            <a:off x="297484" y="251003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smtClean="0">
                <a:latin typeface="Akkurat" panose="02000503040000020004" pitchFamily="2" charset="0"/>
              </a:rPr>
              <a:t>AR als Perspektive</a:t>
            </a:r>
            <a:endParaRPr lang="de-DE" sz="1050" dirty="0">
              <a:latin typeface="Akkurat" panose="02000503040000020004" pitchFamily="2" charset="0"/>
            </a:endParaRPr>
          </a:p>
        </p:txBody>
      </p:sp>
      <p:sp>
        <p:nvSpPr>
          <p:cNvPr id="24" name="Rechteck 23"/>
          <p:cNvSpPr/>
          <p:nvPr userDrawn="1"/>
        </p:nvSpPr>
        <p:spPr>
          <a:xfrm>
            <a:off x="297482" y="354909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smtClean="0">
                <a:latin typeface="Akkurat" panose="02000503040000020004" pitchFamily="2" charset="0"/>
              </a:rPr>
              <a:t>Lernen mit LernBAR</a:t>
            </a:r>
            <a:endParaRPr lang="de-DE" sz="1050" dirty="0">
              <a:latin typeface="Akkurat" panose="02000503040000020004" pitchFamily="2" charset="0"/>
            </a:endParaRPr>
          </a:p>
        </p:txBody>
      </p:sp>
      <p:pic>
        <p:nvPicPr>
          <p:cNvPr id="25" name="Grafik 24"/>
          <p:cNvPicPr>
            <a:picLocks noChangeAspect="1"/>
          </p:cNvPicPr>
          <p:nvPr userDrawn="1"/>
        </p:nvPicPr>
        <p:blipFill rotWithShape="1">
          <a:blip r:embed="rId11" cstate="print">
            <a:extLst>
              <a:ext uri="{28A0092B-C50C-407E-A947-70E740481C1C}">
                <a14:useLocalDpi xmlns:a14="http://schemas.microsoft.com/office/drawing/2010/main" val="0"/>
              </a:ext>
            </a:extLst>
          </a:blip>
          <a:srcRect r="6202"/>
          <a:stretch/>
        </p:blipFill>
        <p:spPr>
          <a:xfrm>
            <a:off x="297478" y="101330"/>
            <a:ext cx="1573147" cy="718175"/>
          </a:xfrm>
          <a:prstGeom prst="rect">
            <a:avLst/>
          </a:prstGeom>
        </p:spPr>
      </p:pic>
      <p:sp>
        <p:nvSpPr>
          <p:cNvPr id="4" name="Rechteck 3"/>
          <p:cNvSpPr/>
          <p:nvPr userDrawn="1"/>
        </p:nvSpPr>
        <p:spPr>
          <a:xfrm>
            <a:off x="297485" y="941865"/>
            <a:ext cx="1499287" cy="5650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userDrawn="1"/>
        </p:nvSpPr>
        <p:spPr>
          <a:xfrm>
            <a:off x="297478" y="147097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latin typeface="Akkurat" panose="02000503040000020004" pitchFamily="2" charset="0"/>
              </a:rPr>
              <a:t>Agenda</a:t>
            </a:r>
          </a:p>
        </p:txBody>
      </p:sp>
      <p:sp>
        <p:nvSpPr>
          <p:cNvPr id="29" name="Rechteck 28"/>
          <p:cNvSpPr/>
          <p:nvPr userDrawn="1"/>
        </p:nvSpPr>
        <p:spPr>
          <a:xfrm>
            <a:off x="297476" y="406862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dirty="0" smtClean="0">
                <a:latin typeface="Akkurat" panose="02000503040000020004" pitchFamily="2" charset="0"/>
              </a:rPr>
              <a:t>Lehren mit </a:t>
            </a:r>
            <a:r>
              <a:rPr lang="de-DE" sz="1050" dirty="0" err="1" smtClean="0">
                <a:latin typeface="Akkurat" panose="02000503040000020004" pitchFamily="2" charset="0"/>
              </a:rPr>
              <a:t>LernBAR</a:t>
            </a:r>
            <a:endParaRPr lang="de-DE" sz="1050" dirty="0">
              <a:latin typeface="Akkurat" panose="02000503040000020004" pitchFamily="2" charset="0"/>
            </a:endParaRPr>
          </a:p>
        </p:txBody>
      </p:sp>
      <p:sp>
        <p:nvSpPr>
          <p:cNvPr id="30" name="Rechteck 29"/>
          <p:cNvSpPr/>
          <p:nvPr userDrawn="1"/>
        </p:nvSpPr>
        <p:spPr>
          <a:xfrm>
            <a:off x="297475" y="458815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baseline="0" dirty="0" smtClean="0">
                <a:latin typeface="Akkurat" panose="02000503040000020004" pitchFamily="2" charset="0"/>
              </a:rPr>
              <a:t>Bewertung</a:t>
            </a:r>
            <a:endParaRPr lang="de-DE" sz="1050" dirty="0">
              <a:latin typeface="Akkurat" panose="02000503040000020004" pitchFamily="2" charset="0"/>
            </a:endParaRPr>
          </a:p>
        </p:txBody>
      </p:sp>
      <p:sp>
        <p:nvSpPr>
          <p:cNvPr id="31" name="Rechteck 30"/>
          <p:cNvSpPr/>
          <p:nvPr userDrawn="1"/>
        </p:nvSpPr>
        <p:spPr>
          <a:xfrm>
            <a:off x="297473" y="6146741"/>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dirty="0" smtClean="0">
                <a:latin typeface="Akkurat" panose="02000503040000020004" pitchFamily="2" charset="0"/>
              </a:rPr>
              <a:t>Webseite &amp; Kontakt</a:t>
            </a:r>
            <a:endParaRPr lang="de-DE" sz="1050" dirty="0">
              <a:latin typeface="Akkurat" panose="02000503040000020004" pitchFamily="2" charset="0"/>
            </a:endParaRPr>
          </a:p>
        </p:txBody>
      </p:sp>
      <p:sp>
        <p:nvSpPr>
          <p:cNvPr id="32" name="Rechteck 31"/>
          <p:cNvSpPr/>
          <p:nvPr userDrawn="1"/>
        </p:nvSpPr>
        <p:spPr>
          <a:xfrm>
            <a:off x="297479" y="302956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err="1" smtClean="0">
                <a:latin typeface="Akkurat" panose="02000503040000020004" pitchFamily="2" charset="0"/>
              </a:rPr>
              <a:t>LernBAR</a:t>
            </a:r>
            <a:r>
              <a:rPr lang="de-DE" sz="1050" dirty="0" smtClean="0">
                <a:latin typeface="Akkurat" panose="02000503040000020004" pitchFamily="2" charset="0"/>
              </a:rPr>
              <a:t> Konzept</a:t>
            </a:r>
            <a:endParaRPr lang="de-DE" sz="1050" dirty="0">
              <a:latin typeface="Akkurat" panose="02000503040000020004" pitchFamily="2" charset="0"/>
            </a:endParaRPr>
          </a:p>
        </p:txBody>
      </p:sp>
      <p:sp>
        <p:nvSpPr>
          <p:cNvPr id="33" name="Rechteck 32"/>
          <p:cNvSpPr/>
          <p:nvPr userDrawn="1"/>
        </p:nvSpPr>
        <p:spPr>
          <a:xfrm>
            <a:off x="297473" y="95144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1050" dirty="0" smtClean="0">
                <a:latin typeface="Akkurat" panose="02000503040000020004" pitchFamily="2" charset="0"/>
              </a:rPr>
              <a:t>Projektübersicht</a:t>
            </a:r>
          </a:p>
        </p:txBody>
      </p:sp>
      <p:sp>
        <p:nvSpPr>
          <p:cNvPr id="5" name="Textfeld 4"/>
          <p:cNvSpPr txBox="1"/>
          <p:nvPr userDrawn="1"/>
        </p:nvSpPr>
        <p:spPr>
          <a:xfrm>
            <a:off x="2306584" y="6611779"/>
            <a:ext cx="9495136" cy="246221"/>
          </a:xfrm>
          <a:prstGeom prst="rect">
            <a:avLst/>
          </a:prstGeom>
          <a:noFill/>
        </p:spPr>
        <p:txBody>
          <a:bodyPr wrap="square" rtlCol="0">
            <a:spAutoFit/>
          </a:bodyPr>
          <a:lstStyle/>
          <a:p>
            <a:pPr marL="0" indent="0" algn="ctr">
              <a:buFont typeface="Arial" panose="020B0604020202020204" pitchFamily="34" charset="0"/>
              <a:buNone/>
            </a:pPr>
            <a:r>
              <a:rPr lang="de-DE" sz="1000" dirty="0" smtClean="0">
                <a:solidFill>
                  <a:srgbClr val="2D6290"/>
                </a:solidFill>
              </a:rPr>
              <a:t>Hauswirtschaft </a:t>
            </a:r>
            <a:r>
              <a:rPr lang="de-DE" sz="1000" dirty="0" err="1" smtClean="0">
                <a:solidFill>
                  <a:srgbClr val="2D6290"/>
                </a:solidFill>
              </a:rPr>
              <a:t>goes</a:t>
            </a:r>
            <a:r>
              <a:rPr lang="de-DE" sz="1000" dirty="0" smtClean="0">
                <a:solidFill>
                  <a:srgbClr val="2D6290"/>
                </a:solidFill>
              </a:rPr>
              <a:t> digital – Mit </a:t>
            </a:r>
            <a:r>
              <a:rPr lang="de-DE" sz="1000" dirty="0" err="1" smtClean="0">
                <a:solidFill>
                  <a:srgbClr val="2D6290"/>
                </a:solidFill>
              </a:rPr>
              <a:t>LernBAR</a:t>
            </a:r>
            <a:r>
              <a:rPr lang="de-DE" sz="1000" dirty="0" smtClean="0">
                <a:solidFill>
                  <a:srgbClr val="2D6290"/>
                </a:solidFill>
              </a:rPr>
              <a:t> neue Perspektiven schaffen</a:t>
            </a:r>
            <a:r>
              <a:rPr lang="de-DE" sz="1000" baseline="0" dirty="0" smtClean="0">
                <a:solidFill>
                  <a:srgbClr val="2D6290"/>
                </a:solidFill>
              </a:rPr>
              <a:t> | </a:t>
            </a:r>
            <a:r>
              <a:rPr lang="de-DE" sz="1000" dirty="0" smtClean="0">
                <a:solidFill>
                  <a:srgbClr val="2D6290"/>
                </a:solidFill>
              </a:rPr>
              <a:t>Tagung: Berufsbildung 4.0 – Alles ist lernbar? – Konzepte und Perspektiven neuer Lernmethoden </a:t>
            </a:r>
            <a:r>
              <a:rPr lang="de-DE" sz="1000" baseline="0" dirty="0" smtClean="0">
                <a:solidFill>
                  <a:srgbClr val="2D6290"/>
                </a:solidFill>
              </a:rPr>
              <a:t>| 24.06.21 </a:t>
            </a:r>
            <a:endParaRPr lang="de-DE" sz="1000" dirty="0">
              <a:solidFill>
                <a:srgbClr val="2D6290"/>
              </a:solidFill>
            </a:endParaRPr>
          </a:p>
        </p:txBody>
      </p:sp>
      <p:sp>
        <p:nvSpPr>
          <p:cNvPr id="27" name="Rechteck 26"/>
          <p:cNvSpPr/>
          <p:nvPr userDrawn="1"/>
        </p:nvSpPr>
        <p:spPr>
          <a:xfrm>
            <a:off x="297472" y="5107681"/>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dirty="0" smtClean="0">
                <a:latin typeface="Akkurat" panose="02000503040000020004" pitchFamily="2" charset="0"/>
              </a:rPr>
              <a:t>Erfahrungsberichte</a:t>
            </a:r>
            <a:endParaRPr lang="de-DE" sz="1050" dirty="0">
              <a:latin typeface="Akkurat" panose="02000503040000020004" pitchFamily="2" charset="0"/>
            </a:endParaRPr>
          </a:p>
        </p:txBody>
      </p:sp>
      <p:sp>
        <p:nvSpPr>
          <p:cNvPr id="34" name="Rechteck 33"/>
          <p:cNvSpPr/>
          <p:nvPr userDrawn="1"/>
        </p:nvSpPr>
        <p:spPr>
          <a:xfrm>
            <a:off x="297473" y="562721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smtClean="0">
                <a:latin typeface="Akkurat" panose="02000503040000020004" pitchFamily="2" charset="0"/>
              </a:rPr>
              <a:t>Fazit</a:t>
            </a:r>
            <a:endParaRPr lang="de-DE" sz="1050" dirty="0">
              <a:latin typeface="Akkurat" panose="02000503040000020004" pitchFamily="2" charset="0"/>
            </a:endParaRPr>
          </a:p>
        </p:txBody>
      </p:sp>
      <p:sp>
        <p:nvSpPr>
          <p:cNvPr id="6" name="Textfeld 5"/>
          <p:cNvSpPr txBox="1"/>
          <p:nvPr userDrawn="1"/>
        </p:nvSpPr>
        <p:spPr>
          <a:xfrm>
            <a:off x="297473" y="6611779"/>
            <a:ext cx="1499286" cy="246221"/>
          </a:xfrm>
          <a:prstGeom prst="rect">
            <a:avLst/>
          </a:prstGeom>
          <a:noFill/>
        </p:spPr>
        <p:txBody>
          <a:bodyPr wrap="square" rtlCol="0">
            <a:spAutoFit/>
          </a:bodyPr>
          <a:lstStyle/>
          <a:p>
            <a:pPr marL="0" indent="0" algn="ctr">
              <a:buFont typeface="Arial" panose="020B0604020202020204" pitchFamily="34" charset="0"/>
              <a:buNone/>
            </a:pPr>
            <a:fld id="{E5DF6791-C0EC-4811-BE79-46EAC3AECC20}" type="slidenum">
              <a:rPr lang="de-DE" sz="1000" smtClean="0">
                <a:solidFill>
                  <a:srgbClr val="2D6290"/>
                </a:solidFill>
              </a:rPr>
              <a:pPr marL="0" indent="0" algn="ctr">
                <a:buFont typeface="Arial" panose="020B0604020202020204" pitchFamily="34" charset="0"/>
                <a:buNone/>
              </a:pPr>
              <a:t>‹Nr.›</a:t>
            </a:fld>
            <a:endParaRPr lang="de-DE" sz="900" dirty="0" smtClean="0">
              <a:solidFill>
                <a:srgbClr val="2D6290"/>
              </a:solidFill>
            </a:endParaRPr>
          </a:p>
        </p:txBody>
      </p:sp>
    </p:spTree>
    <p:extLst>
      <p:ext uri="{BB962C8B-B14F-4D97-AF65-F5344CB8AC3E}">
        <p14:creationId xmlns:p14="http://schemas.microsoft.com/office/powerpoint/2010/main" val="341966313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963530" cy="1325563"/>
          </a:xfrm>
        </p:spPr>
        <p:txBody>
          <a:bodyPr/>
          <a:lstStyle/>
          <a:p>
            <a:r>
              <a:rPr lang="de-DE"/>
              <a:t>Titelmasterformat durch Klicken bearbeiten</a:t>
            </a:r>
          </a:p>
        </p:txBody>
      </p:sp>
      <p:grpSp>
        <p:nvGrpSpPr>
          <p:cNvPr id="46" name="Gruppieren 45"/>
          <p:cNvGrpSpPr/>
          <p:nvPr userDrawn="1"/>
        </p:nvGrpSpPr>
        <p:grpSpPr>
          <a:xfrm>
            <a:off x="2306584" y="165423"/>
            <a:ext cx="9495136" cy="654082"/>
            <a:chOff x="225222" y="5904644"/>
            <a:chExt cx="11801550" cy="849747"/>
          </a:xfrm>
        </p:grpSpPr>
        <p:pic>
          <p:nvPicPr>
            <p:cNvPr id="47" name="Picture 5" descr="JG-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6706" y="6167771"/>
              <a:ext cx="897064" cy="43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6" descr="logo_hannoversche Werkstätt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6445" y="6176604"/>
              <a:ext cx="1068134" cy="36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7" descr="logo_lhe_service_gmbh"/>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33" r="7589"/>
            <a:stretch/>
          </p:blipFill>
          <p:spPr bwMode="auto">
            <a:xfrm>
              <a:off x="1779600" y="6241605"/>
              <a:ext cx="2074718" cy="27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8" descr="TUD-klei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948" r="6704"/>
            <a:stretch/>
          </p:blipFill>
          <p:spPr bwMode="auto">
            <a:xfrm>
              <a:off x="225222" y="6109384"/>
              <a:ext cx="1492251" cy="46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Grafik 50"/>
            <p:cNvPicPr>
              <a:picLocks noChangeAspect="1"/>
            </p:cNvPicPr>
            <p:nvPr/>
          </p:nvPicPr>
          <p:blipFill rotWithShape="1">
            <a:blip r:embed="rId6"/>
            <a:srcRect l="9407" t="7012" r="16273" b="10815"/>
            <a:stretch/>
          </p:blipFill>
          <p:spPr>
            <a:xfrm>
              <a:off x="6005897" y="5904644"/>
              <a:ext cx="1084118" cy="849747"/>
            </a:xfrm>
            <a:prstGeom prst="rect">
              <a:avLst/>
            </a:prstGeom>
          </p:spPr>
        </p:pic>
        <p:pic>
          <p:nvPicPr>
            <p:cNvPr id="52" name="Grafik 5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2871" y="6042972"/>
              <a:ext cx="1283726" cy="573092"/>
            </a:xfrm>
            <a:prstGeom prst="rect">
              <a:avLst/>
            </a:prstGeom>
          </p:spPr>
        </p:pic>
        <p:pic>
          <p:nvPicPr>
            <p:cNvPr id="53" name="Grafik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90242" y="6141324"/>
              <a:ext cx="942525" cy="484174"/>
            </a:xfrm>
            <a:prstGeom prst="rect">
              <a:avLst/>
            </a:prstGeom>
          </p:spPr>
        </p:pic>
        <p:pic>
          <p:nvPicPr>
            <p:cNvPr id="54" name="Grafik 53" descr="V:\LernBAR(VIA2work)\Intern\Design\Grafikdesign\Logos\Logos_DLR_BMBF_ESF_EU\EU\EU-Logo A4 links.gif"/>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80619" y="6112379"/>
              <a:ext cx="1123950" cy="503555"/>
            </a:xfrm>
            <a:prstGeom prst="rect">
              <a:avLst/>
            </a:prstGeom>
            <a:noFill/>
            <a:ln>
              <a:noFill/>
            </a:ln>
          </p:spPr>
        </p:pic>
        <p:pic>
          <p:nvPicPr>
            <p:cNvPr id="55" name="Grafik 54" descr="http://portal.pt-dlr.de/sites/oeffentlichkeitsarbeit/Lists/ptDokumentenbibliothek/PT_DLR_Logo_GR_D_2018_lang.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6597" y="6131741"/>
              <a:ext cx="1400175" cy="490855"/>
            </a:xfrm>
            <a:prstGeom prst="rect">
              <a:avLst/>
            </a:prstGeom>
            <a:noFill/>
            <a:ln>
              <a:noFill/>
            </a:ln>
          </p:spPr>
        </p:pic>
      </p:grpSp>
      <p:pic>
        <p:nvPicPr>
          <p:cNvPr id="56" name="Grafik 55"/>
          <p:cNvPicPr>
            <a:picLocks noChangeAspect="1"/>
          </p:cNvPicPr>
          <p:nvPr userDrawn="1"/>
        </p:nvPicPr>
        <p:blipFill rotWithShape="1">
          <a:blip r:embed="rId11" cstate="print">
            <a:extLst>
              <a:ext uri="{28A0092B-C50C-407E-A947-70E740481C1C}">
                <a14:useLocalDpi xmlns:a14="http://schemas.microsoft.com/office/drawing/2010/main" val="0"/>
              </a:ext>
            </a:extLst>
          </a:blip>
          <a:srcRect r="6202"/>
          <a:stretch/>
        </p:blipFill>
        <p:spPr>
          <a:xfrm>
            <a:off x="297478" y="101330"/>
            <a:ext cx="1573147" cy="718175"/>
          </a:xfrm>
          <a:prstGeom prst="rect">
            <a:avLst/>
          </a:prstGeom>
        </p:spPr>
      </p:pic>
    </p:spTree>
    <p:extLst>
      <p:ext uri="{BB962C8B-B14F-4D97-AF65-F5344CB8AC3E}">
        <p14:creationId xmlns:p14="http://schemas.microsoft.com/office/powerpoint/2010/main" val="15938664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Tree>
    <p:extLst>
      <p:ext uri="{BB962C8B-B14F-4D97-AF65-F5344CB8AC3E}">
        <p14:creationId xmlns:p14="http://schemas.microsoft.com/office/powerpoint/2010/main" val="723476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966651"/>
            <a:ext cx="10515600" cy="1267098"/>
          </a:xfrm>
        </p:spPr>
        <p:txBody>
          <a:bodyPr/>
          <a:lstStyle/>
          <a:p>
            <a:r>
              <a:rPr lang="de-DE" dirty="0"/>
              <a:t>Titelmasterformat durch Klicken bearbeiten</a:t>
            </a:r>
          </a:p>
        </p:txBody>
      </p:sp>
      <p:sp>
        <p:nvSpPr>
          <p:cNvPr id="3" name="Inhaltsplatzhalter 2"/>
          <p:cNvSpPr>
            <a:spLocks noGrp="1"/>
          </p:cNvSpPr>
          <p:nvPr>
            <p:ph idx="1"/>
          </p:nvPr>
        </p:nvSpPr>
        <p:spPr>
          <a:xfrm>
            <a:off x="838200" y="2377439"/>
            <a:ext cx="10515600" cy="3799523"/>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200323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667723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251400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Tree>
    <p:extLst>
      <p:ext uri="{BB962C8B-B14F-4D97-AF65-F5344CB8AC3E}">
        <p14:creationId xmlns:p14="http://schemas.microsoft.com/office/powerpoint/2010/main" val="305354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40962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55918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306594" y="941866"/>
            <a:ext cx="9495136" cy="658114"/>
          </a:xfrm>
          <a:noFill/>
          <a:ln>
            <a:noFill/>
          </a:ln>
        </p:spPr>
        <p:txBody>
          <a:bodyPr anchor="t"/>
          <a:lstStyle>
            <a:lvl1pPr marL="0" algn="l">
              <a:defRPr>
                <a:solidFill>
                  <a:srgbClr val="2D6290"/>
                </a:solidFill>
                <a:latin typeface="Akkurat"/>
              </a:defRPr>
            </a:lvl1pPr>
          </a:lstStyle>
          <a:p>
            <a:r>
              <a:rPr lang="de-DE" dirty="0"/>
              <a:t>Titelmasterformat durch Klicken bearbeiten</a:t>
            </a:r>
          </a:p>
        </p:txBody>
      </p:sp>
      <p:sp>
        <p:nvSpPr>
          <p:cNvPr id="15" name="Textplatzhalter 14"/>
          <p:cNvSpPr>
            <a:spLocks noGrp="1"/>
          </p:cNvSpPr>
          <p:nvPr>
            <p:ph type="body" sz="quarter" idx="13"/>
          </p:nvPr>
        </p:nvSpPr>
        <p:spPr>
          <a:xfrm>
            <a:off x="2306594" y="1859570"/>
            <a:ext cx="9495136" cy="4732819"/>
          </a:xfrm>
          <a:ln>
            <a:noFill/>
          </a:ln>
        </p:spPr>
        <p:txBody>
          <a:bodyPr/>
          <a:lstStyle>
            <a:lvl1pPr>
              <a:defRPr>
                <a:latin typeface="Akkurat" panose="02000503040000020004"/>
              </a:defRPr>
            </a:lvl1pPr>
            <a:lvl2pPr>
              <a:defRPr>
                <a:latin typeface="Akkurat" panose="02000503040000020004"/>
              </a:defRPr>
            </a:lvl2pPr>
            <a:lvl3pPr>
              <a:defRPr>
                <a:latin typeface="Akkurat" panose="02000503040000020004"/>
              </a:defRPr>
            </a:lvl3pPr>
            <a:lvl4pPr>
              <a:defRPr>
                <a:latin typeface="Akkurat" panose="02000503040000020004"/>
              </a:defRPr>
            </a:lvl4pPr>
            <a:lvl5pPr>
              <a:defRPr>
                <a:latin typeface="Akkurat" panose="02000503040000020004"/>
              </a:defRPr>
            </a:lvl5pPr>
          </a:lstStyle>
          <a:p>
            <a:pPr lvl="0"/>
            <a:r>
              <a:rPr lang="de-DE" dirty="0" smtClean="0"/>
              <a:t>Formatvorlagen </a:t>
            </a:r>
            <a:r>
              <a:rPr lang="de-DE" dirty="0"/>
              <a:t>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Rechteck 2"/>
          <p:cNvSpPr/>
          <p:nvPr userDrawn="1"/>
        </p:nvSpPr>
        <p:spPr>
          <a:xfrm>
            <a:off x="297481" y="199050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smtClean="0">
                <a:latin typeface="Akkurat" panose="02000503040000020004" pitchFamily="2" charset="0"/>
              </a:rPr>
              <a:t>Projektziele</a:t>
            </a:r>
            <a:endParaRPr lang="de-DE" sz="1050" dirty="0">
              <a:latin typeface="Akkurat" panose="02000503040000020004" pitchFamily="2" charset="0"/>
            </a:endParaRPr>
          </a:p>
        </p:txBody>
      </p:sp>
      <p:grpSp>
        <p:nvGrpSpPr>
          <p:cNvPr id="13" name="Gruppieren 12"/>
          <p:cNvGrpSpPr/>
          <p:nvPr userDrawn="1"/>
        </p:nvGrpSpPr>
        <p:grpSpPr>
          <a:xfrm>
            <a:off x="2306584" y="165423"/>
            <a:ext cx="9495136" cy="654082"/>
            <a:chOff x="225222" y="5904644"/>
            <a:chExt cx="11801550" cy="849747"/>
          </a:xfrm>
        </p:grpSpPr>
        <p:pic>
          <p:nvPicPr>
            <p:cNvPr id="14" name="Picture 5" descr="JG-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6706" y="6167771"/>
              <a:ext cx="897064" cy="43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logo_hannoversche Werkstätt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6445" y="6176604"/>
              <a:ext cx="1068134" cy="36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descr="logo_lhe_service_gmbh"/>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33" r="7589"/>
            <a:stretch/>
          </p:blipFill>
          <p:spPr bwMode="auto">
            <a:xfrm>
              <a:off x="1779600" y="6241605"/>
              <a:ext cx="2074718" cy="27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TUD-klei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948" r="6704"/>
            <a:stretch/>
          </p:blipFill>
          <p:spPr bwMode="auto">
            <a:xfrm>
              <a:off x="225222" y="6109384"/>
              <a:ext cx="1492251" cy="46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fik 18"/>
            <p:cNvPicPr>
              <a:picLocks noChangeAspect="1"/>
            </p:cNvPicPr>
            <p:nvPr/>
          </p:nvPicPr>
          <p:blipFill rotWithShape="1">
            <a:blip r:embed="rId6"/>
            <a:srcRect l="9407" t="7012" r="16273" b="10815"/>
            <a:stretch/>
          </p:blipFill>
          <p:spPr>
            <a:xfrm>
              <a:off x="6005897" y="5904644"/>
              <a:ext cx="1084118" cy="849747"/>
            </a:xfrm>
            <a:prstGeom prst="rect">
              <a:avLst/>
            </a:prstGeom>
          </p:spPr>
        </p:pic>
        <p:pic>
          <p:nvPicPr>
            <p:cNvPr id="20" name="Grafik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2871" y="6042972"/>
              <a:ext cx="1283726" cy="573092"/>
            </a:xfrm>
            <a:prstGeom prst="rect">
              <a:avLst/>
            </a:prstGeom>
          </p:spPr>
        </p:pic>
        <p:pic>
          <p:nvPicPr>
            <p:cNvPr id="21" name="Grafik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90242" y="6141324"/>
              <a:ext cx="942525" cy="484174"/>
            </a:xfrm>
            <a:prstGeom prst="rect">
              <a:avLst/>
            </a:prstGeom>
          </p:spPr>
        </p:pic>
        <p:pic>
          <p:nvPicPr>
            <p:cNvPr id="22" name="Grafik 21" descr="V:\LernBAR(VIA2work)\Intern\Design\Grafikdesign\Logos\Logos_DLR_BMBF_ESF_EU\EU\EU-Logo A4 links.gif"/>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80619" y="6112379"/>
              <a:ext cx="1123950" cy="503555"/>
            </a:xfrm>
            <a:prstGeom prst="rect">
              <a:avLst/>
            </a:prstGeom>
            <a:noFill/>
            <a:ln>
              <a:noFill/>
            </a:ln>
          </p:spPr>
        </p:pic>
        <p:pic>
          <p:nvPicPr>
            <p:cNvPr id="23" name="Grafik 22" descr="http://portal.pt-dlr.de/sites/oeffentlichkeitsarbeit/Lists/ptDokumentenbibliothek/PT_DLR_Logo_GR_D_2018_lang.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6597" y="6131741"/>
              <a:ext cx="1400175" cy="490855"/>
            </a:xfrm>
            <a:prstGeom prst="rect">
              <a:avLst/>
            </a:prstGeom>
            <a:noFill/>
            <a:ln>
              <a:noFill/>
            </a:ln>
          </p:spPr>
        </p:pic>
      </p:grpSp>
      <p:sp>
        <p:nvSpPr>
          <p:cNvPr id="26" name="Rechteck 25"/>
          <p:cNvSpPr/>
          <p:nvPr userDrawn="1"/>
        </p:nvSpPr>
        <p:spPr>
          <a:xfrm>
            <a:off x="297484" y="251003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smtClean="0">
                <a:latin typeface="Akkurat" panose="02000503040000020004" pitchFamily="2" charset="0"/>
              </a:rPr>
              <a:t>AR als Perspektive</a:t>
            </a:r>
            <a:endParaRPr lang="de-DE" sz="1050" dirty="0">
              <a:latin typeface="Akkurat" panose="02000503040000020004" pitchFamily="2" charset="0"/>
            </a:endParaRPr>
          </a:p>
        </p:txBody>
      </p:sp>
      <p:sp>
        <p:nvSpPr>
          <p:cNvPr id="24" name="Rechteck 23"/>
          <p:cNvSpPr/>
          <p:nvPr userDrawn="1"/>
        </p:nvSpPr>
        <p:spPr>
          <a:xfrm>
            <a:off x="297482" y="354909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smtClean="0">
                <a:latin typeface="Akkurat" panose="02000503040000020004" pitchFamily="2" charset="0"/>
              </a:rPr>
              <a:t>Lernen mit LernBAR</a:t>
            </a:r>
            <a:endParaRPr lang="de-DE" sz="1050" dirty="0">
              <a:latin typeface="Akkurat" panose="02000503040000020004" pitchFamily="2" charset="0"/>
            </a:endParaRPr>
          </a:p>
        </p:txBody>
      </p:sp>
      <p:pic>
        <p:nvPicPr>
          <p:cNvPr id="25" name="Grafik 24"/>
          <p:cNvPicPr>
            <a:picLocks noChangeAspect="1"/>
          </p:cNvPicPr>
          <p:nvPr userDrawn="1"/>
        </p:nvPicPr>
        <p:blipFill rotWithShape="1">
          <a:blip r:embed="rId11" cstate="print">
            <a:extLst>
              <a:ext uri="{28A0092B-C50C-407E-A947-70E740481C1C}">
                <a14:useLocalDpi xmlns:a14="http://schemas.microsoft.com/office/drawing/2010/main" val="0"/>
              </a:ext>
            </a:extLst>
          </a:blip>
          <a:srcRect r="6202"/>
          <a:stretch/>
        </p:blipFill>
        <p:spPr>
          <a:xfrm>
            <a:off x="297478" y="101330"/>
            <a:ext cx="1573147" cy="718175"/>
          </a:xfrm>
          <a:prstGeom prst="rect">
            <a:avLst/>
          </a:prstGeom>
        </p:spPr>
      </p:pic>
      <p:sp>
        <p:nvSpPr>
          <p:cNvPr id="4" name="Rechteck 3"/>
          <p:cNvSpPr/>
          <p:nvPr userDrawn="1"/>
        </p:nvSpPr>
        <p:spPr>
          <a:xfrm>
            <a:off x="297485" y="941865"/>
            <a:ext cx="1499287" cy="5650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userDrawn="1"/>
        </p:nvSpPr>
        <p:spPr>
          <a:xfrm>
            <a:off x="297478" y="147097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latin typeface="Akkurat" panose="02000503040000020004" pitchFamily="2" charset="0"/>
              </a:rPr>
              <a:t>Agenda</a:t>
            </a:r>
          </a:p>
        </p:txBody>
      </p:sp>
      <p:sp>
        <p:nvSpPr>
          <p:cNvPr id="29" name="Rechteck 28"/>
          <p:cNvSpPr/>
          <p:nvPr userDrawn="1"/>
        </p:nvSpPr>
        <p:spPr>
          <a:xfrm>
            <a:off x="297476" y="406862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smtClean="0">
                <a:latin typeface="Akkurat" panose="02000503040000020004" pitchFamily="2" charset="0"/>
              </a:rPr>
              <a:t>Lehren mit LernBAR</a:t>
            </a:r>
            <a:endParaRPr lang="de-DE" sz="1050" dirty="0">
              <a:latin typeface="Akkurat" panose="02000503040000020004" pitchFamily="2" charset="0"/>
            </a:endParaRPr>
          </a:p>
        </p:txBody>
      </p:sp>
      <p:sp>
        <p:nvSpPr>
          <p:cNvPr id="30" name="Rechteck 29"/>
          <p:cNvSpPr/>
          <p:nvPr userDrawn="1"/>
        </p:nvSpPr>
        <p:spPr>
          <a:xfrm>
            <a:off x="297475" y="458815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baseline="0" smtClean="0">
                <a:latin typeface="Akkurat" panose="02000503040000020004" pitchFamily="2" charset="0"/>
              </a:rPr>
              <a:t>Bewertung</a:t>
            </a:r>
            <a:endParaRPr lang="de-DE" sz="1050" dirty="0">
              <a:latin typeface="Akkurat" panose="02000503040000020004" pitchFamily="2" charset="0"/>
            </a:endParaRPr>
          </a:p>
        </p:txBody>
      </p:sp>
      <p:sp>
        <p:nvSpPr>
          <p:cNvPr id="31" name="Rechteck 30"/>
          <p:cNvSpPr/>
          <p:nvPr userDrawn="1"/>
        </p:nvSpPr>
        <p:spPr>
          <a:xfrm>
            <a:off x="297473" y="6146741"/>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dirty="0" smtClean="0">
                <a:latin typeface="Akkurat" panose="02000503040000020004" pitchFamily="2" charset="0"/>
              </a:rPr>
              <a:t>Webseite &amp; Kontakt</a:t>
            </a:r>
            <a:endParaRPr lang="de-DE" sz="1050" dirty="0">
              <a:latin typeface="Akkurat" panose="02000503040000020004" pitchFamily="2" charset="0"/>
            </a:endParaRPr>
          </a:p>
        </p:txBody>
      </p:sp>
      <p:sp>
        <p:nvSpPr>
          <p:cNvPr id="32" name="Rechteck 31"/>
          <p:cNvSpPr/>
          <p:nvPr userDrawn="1"/>
        </p:nvSpPr>
        <p:spPr>
          <a:xfrm>
            <a:off x="297479" y="302956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err="1" smtClean="0">
                <a:latin typeface="Akkurat" panose="02000503040000020004" pitchFamily="2" charset="0"/>
              </a:rPr>
              <a:t>LernBAR</a:t>
            </a:r>
            <a:r>
              <a:rPr lang="de-DE" sz="1050" dirty="0" smtClean="0">
                <a:latin typeface="Akkurat" panose="02000503040000020004" pitchFamily="2" charset="0"/>
              </a:rPr>
              <a:t> Konzept</a:t>
            </a:r>
            <a:endParaRPr lang="de-DE" sz="1050" dirty="0">
              <a:latin typeface="Akkurat" panose="02000503040000020004" pitchFamily="2" charset="0"/>
            </a:endParaRPr>
          </a:p>
        </p:txBody>
      </p:sp>
      <p:sp>
        <p:nvSpPr>
          <p:cNvPr id="33" name="Rechteck 32"/>
          <p:cNvSpPr/>
          <p:nvPr userDrawn="1"/>
        </p:nvSpPr>
        <p:spPr>
          <a:xfrm>
            <a:off x="297473" y="95144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1050" dirty="0" smtClean="0">
                <a:latin typeface="Akkurat" panose="02000503040000020004" pitchFamily="2" charset="0"/>
              </a:rPr>
              <a:t>Projektübersicht</a:t>
            </a:r>
          </a:p>
        </p:txBody>
      </p:sp>
      <p:sp>
        <p:nvSpPr>
          <p:cNvPr id="5" name="Textfeld 4"/>
          <p:cNvSpPr txBox="1"/>
          <p:nvPr userDrawn="1"/>
        </p:nvSpPr>
        <p:spPr>
          <a:xfrm>
            <a:off x="2306584" y="6611779"/>
            <a:ext cx="9495136" cy="246221"/>
          </a:xfrm>
          <a:prstGeom prst="rect">
            <a:avLst/>
          </a:prstGeom>
          <a:noFill/>
        </p:spPr>
        <p:txBody>
          <a:bodyPr wrap="square" rtlCol="0">
            <a:spAutoFit/>
          </a:bodyPr>
          <a:lstStyle/>
          <a:p>
            <a:pPr marL="0" indent="0" algn="ctr">
              <a:buFont typeface="Arial" panose="020B0604020202020204" pitchFamily="34" charset="0"/>
              <a:buNone/>
            </a:pPr>
            <a:r>
              <a:rPr lang="de-DE" sz="1000" dirty="0" smtClean="0">
                <a:solidFill>
                  <a:srgbClr val="2D6290"/>
                </a:solidFill>
              </a:rPr>
              <a:t>Hauswirtschaft </a:t>
            </a:r>
            <a:r>
              <a:rPr lang="de-DE" sz="1000" dirty="0" err="1" smtClean="0">
                <a:solidFill>
                  <a:srgbClr val="2D6290"/>
                </a:solidFill>
              </a:rPr>
              <a:t>goes</a:t>
            </a:r>
            <a:r>
              <a:rPr lang="de-DE" sz="1000" dirty="0" smtClean="0">
                <a:solidFill>
                  <a:srgbClr val="2D6290"/>
                </a:solidFill>
              </a:rPr>
              <a:t> digital – Mit </a:t>
            </a:r>
            <a:r>
              <a:rPr lang="de-DE" sz="1000" dirty="0" err="1" smtClean="0">
                <a:solidFill>
                  <a:srgbClr val="2D6290"/>
                </a:solidFill>
              </a:rPr>
              <a:t>LernBAR</a:t>
            </a:r>
            <a:r>
              <a:rPr lang="de-DE" sz="1000" dirty="0" smtClean="0">
                <a:solidFill>
                  <a:srgbClr val="2D6290"/>
                </a:solidFill>
              </a:rPr>
              <a:t> neue Perspektiven schaffen</a:t>
            </a:r>
            <a:r>
              <a:rPr lang="de-DE" sz="1000" baseline="0" dirty="0" smtClean="0">
                <a:solidFill>
                  <a:srgbClr val="2D6290"/>
                </a:solidFill>
              </a:rPr>
              <a:t> | </a:t>
            </a:r>
            <a:r>
              <a:rPr lang="de-DE" sz="1000" dirty="0" smtClean="0">
                <a:solidFill>
                  <a:srgbClr val="2D6290"/>
                </a:solidFill>
              </a:rPr>
              <a:t>Tagung: Berufsbildung 4.0 – Alles ist lernbar? – Konzepte und Perspektiven neuer Lernmethoden </a:t>
            </a:r>
            <a:r>
              <a:rPr lang="de-DE" sz="1000" baseline="0" dirty="0" smtClean="0">
                <a:solidFill>
                  <a:srgbClr val="2D6290"/>
                </a:solidFill>
              </a:rPr>
              <a:t>| 24.06.21 </a:t>
            </a:r>
            <a:endParaRPr lang="de-DE" sz="1000" dirty="0">
              <a:solidFill>
                <a:srgbClr val="2D6290"/>
              </a:solidFill>
            </a:endParaRPr>
          </a:p>
        </p:txBody>
      </p:sp>
      <p:sp>
        <p:nvSpPr>
          <p:cNvPr id="27" name="Rechteck 26"/>
          <p:cNvSpPr/>
          <p:nvPr userDrawn="1"/>
        </p:nvSpPr>
        <p:spPr>
          <a:xfrm>
            <a:off x="297472" y="5107681"/>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smtClean="0">
                <a:latin typeface="Akkurat" panose="02000503040000020004" pitchFamily="2" charset="0"/>
              </a:rPr>
              <a:t>Erfahrungsberichte</a:t>
            </a:r>
            <a:endParaRPr lang="de-DE" sz="1050" dirty="0">
              <a:latin typeface="Akkurat" panose="02000503040000020004" pitchFamily="2" charset="0"/>
            </a:endParaRPr>
          </a:p>
        </p:txBody>
      </p:sp>
      <p:sp>
        <p:nvSpPr>
          <p:cNvPr id="34" name="Rechteck 33"/>
          <p:cNvSpPr/>
          <p:nvPr userDrawn="1"/>
        </p:nvSpPr>
        <p:spPr>
          <a:xfrm>
            <a:off x="297473" y="562721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smtClean="0">
                <a:latin typeface="Akkurat" panose="02000503040000020004" pitchFamily="2" charset="0"/>
              </a:rPr>
              <a:t>Fazit</a:t>
            </a:r>
            <a:endParaRPr lang="de-DE" sz="1050" dirty="0">
              <a:latin typeface="Akkurat" panose="02000503040000020004" pitchFamily="2" charset="0"/>
            </a:endParaRPr>
          </a:p>
        </p:txBody>
      </p:sp>
      <p:sp>
        <p:nvSpPr>
          <p:cNvPr id="6" name="Textfeld 5"/>
          <p:cNvSpPr txBox="1"/>
          <p:nvPr userDrawn="1"/>
        </p:nvSpPr>
        <p:spPr>
          <a:xfrm>
            <a:off x="297473" y="6611779"/>
            <a:ext cx="1499286" cy="246221"/>
          </a:xfrm>
          <a:prstGeom prst="rect">
            <a:avLst/>
          </a:prstGeom>
          <a:noFill/>
        </p:spPr>
        <p:txBody>
          <a:bodyPr wrap="square" rtlCol="0">
            <a:spAutoFit/>
          </a:bodyPr>
          <a:lstStyle/>
          <a:p>
            <a:pPr marL="0" indent="0" algn="ctr">
              <a:buFont typeface="Arial" panose="020B0604020202020204" pitchFamily="34" charset="0"/>
              <a:buNone/>
            </a:pPr>
            <a:fld id="{E5DF6791-C0EC-4811-BE79-46EAC3AECC20}" type="slidenum">
              <a:rPr lang="de-DE" sz="1000" smtClean="0">
                <a:solidFill>
                  <a:srgbClr val="2D6290"/>
                </a:solidFill>
              </a:rPr>
              <a:pPr marL="0" indent="0" algn="ctr">
                <a:buFont typeface="Arial" panose="020B0604020202020204" pitchFamily="34" charset="0"/>
                <a:buNone/>
              </a:pPr>
              <a:t>‹Nr.›</a:t>
            </a:fld>
            <a:endParaRPr lang="de-DE" sz="900" dirty="0" smtClean="0">
              <a:solidFill>
                <a:srgbClr val="2D6290"/>
              </a:solidFill>
            </a:endParaRPr>
          </a:p>
        </p:txBody>
      </p:sp>
    </p:spTree>
    <p:extLst>
      <p:ext uri="{BB962C8B-B14F-4D97-AF65-F5344CB8AC3E}">
        <p14:creationId xmlns:p14="http://schemas.microsoft.com/office/powerpoint/2010/main" val="351444101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51377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499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1352672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Tree>
    <p:extLst>
      <p:ext uri="{BB962C8B-B14F-4D97-AF65-F5344CB8AC3E}">
        <p14:creationId xmlns:p14="http://schemas.microsoft.com/office/powerpoint/2010/main" val="579419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63352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67354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838200" y="941866"/>
            <a:ext cx="10515600" cy="1056752"/>
          </a:xfrm>
        </p:spPr>
        <p:txBody>
          <a:bodyPr/>
          <a:lstStyle>
            <a:lvl1pPr>
              <a:defRPr>
                <a:latin typeface="Akkurat"/>
              </a:defRPr>
            </a:lvl1pPr>
          </a:lstStyle>
          <a:p>
            <a:r>
              <a:rPr lang="de-DE" dirty="0"/>
              <a:t>Titelmasterformat durch Klicken bearbeiten</a:t>
            </a:r>
          </a:p>
        </p:txBody>
      </p:sp>
      <p:cxnSp>
        <p:nvCxnSpPr>
          <p:cNvPr id="7" name="Gerader Verbinder 6"/>
          <p:cNvCxnSpPr/>
          <p:nvPr userDrawn="1"/>
        </p:nvCxnSpPr>
        <p:spPr>
          <a:xfrm flipV="1">
            <a:off x="0" y="763279"/>
            <a:ext cx="12192000" cy="1306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Grafik 8"/>
          <p:cNvPicPr>
            <a:picLocks noChangeAspect="1"/>
          </p:cNvPicPr>
          <p:nvPr userDrawn="1"/>
        </p:nvPicPr>
        <p:blipFill>
          <a:blip r:embed="rId2"/>
          <a:stretch>
            <a:fillRect/>
          </a:stretch>
        </p:blipFill>
        <p:spPr>
          <a:xfrm>
            <a:off x="5936267" y="80248"/>
            <a:ext cx="3186778" cy="513571"/>
          </a:xfrm>
          <a:prstGeom prst="rect">
            <a:avLst/>
          </a:prstGeom>
        </p:spPr>
      </p:pic>
      <p:pic>
        <p:nvPicPr>
          <p:cNvPr id="8" name="Grafik 7"/>
          <p:cNvPicPr>
            <a:picLocks noChangeAspect="1"/>
          </p:cNvPicPr>
          <p:nvPr userDrawn="1"/>
        </p:nvPicPr>
        <p:blipFill rotWithShape="1">
          <a:blip r:embed="rId3"/>
          <a:srcRect b="28819"/>
          <a:stretch/>
        </p:blipFill>
        <p:spPr>
          <a:xfrm>
            <a:off x="365759" y="0"/>
            <a:ext cx="2330183" cy="563758"/>
          </a:xfrm>
          <a:prstGeom prst="rect">
            <a:avLst/>
          </a:prstGeom>
        </p:spPr>
      </p:pic>
      <p:sp>
        <p:nvSpPr>
          <p:cNvPr id="15" name="Textplatzhalter 14"/>
          <p:cNvSpPr>
            <a:spLocks noGrp="1"/>
          </p:cNvSpPr>
          <p:nvPr>
            <p:ph type="body" sz="quarter" idx="13"/>
          </p:nvPr>
        </p:nvSpPr>
        <p:spPr>
          <a:xfrm>
            <a:off x="838200" y="2193925"/>
            <a:ext cx="10515600" cy="3959225"/>
          </a:xfrm>
        </p:spPr>
        <p:txBody>
          <a:bodyPr/>
          <a:lstStyle>
            <a:lvl1pPr>
              <a:defRPr>
                <a:latin typeface="Akkurat" panose="02000503040000020004"/>
              </a:defRPr>
            </a:lvl1pPr>
            <a:lvl2pPr>
              <a:defRPr>
                <a:latin typeface="Akkurat" panose="02000503040000020004"/>
              </a:defRPr>
            </a:lvl2pPr>
            <a:lvl3pPr>
              <a:defRPr>
                <a:latin typeface="Akkurat" panose="02000503040000020004"/>
              </a:defRPr>
            </a:lvl3pPr>
            <a:lvl4pPr>
              <a:defRPr>
                <a:latin typeface="Akkurat" panose="02000503040000020004"/>
              </a:defRPr>
            </a:lvl4pPr>
            <a:lvl5pPr>
              <a:defRPr>
                <a:latin typeface="Akkurat" panose="02000503040000020004"/>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0" name="Picture 2" descr="Fachgebiet Rehabilitationstechnologie"/>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382125" y="220856"/>
            <a:ext cx="1971675" cy="342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166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024625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306594" y="941866"/>
            <a:ext cx="9495136" cy="658114"/>
          </a:xfrm>
          <a:noFill/>
          <a:ln>
            <a:noFill/>
          </a:ln>
        </p:spPr>
        <p:txBody>
          <a:bodyPr anchor="t"/>
          <a:lstStyle>
            <a:lvl1pPr marL="0" algn="l">
              <a:defRPr>
                <a:solidFill>
                  <a:srgbClr val="2D6290"/>
                </a:solidFill>
                <a:latin typeface="Akkurat"/>
              </a:defRPr>
            </a:lvl1pPr>
          </a:lstStyle>
          <a:p>
            <a:r>
              <a:rPr lang="de-DE" dirty="0"/>
              <a:t>Titelmasterformat durch Klicken bearbeiten</a:t>
            </a:r>
          </a:p>
        </p:txBody>
      </p:sp>
      <p:sp>
        <p:nvSpPr>
          <p:cNvPr id="15" name="Textplatzhalter 14"/>
          <p:cNvSpPr>
            <a:spLocks noGrp="1"/>
          </p:cNvSpPr>
          <p:nvPr>
            <p:ph type="body" sz="quarter" idx="13"/>
          </p:nvPr>
        </p:nvSpPr>
        <p:spPr>
          <a:xfrm>
            <a:off x="2306594" y="1859570"/>
            <a:ext cx="9495136" cy="4732819"/>
          </a:xfrm>
          <a:ln>
            <a:noFill/>
          </a:ln>
        </p:spPr>
        <p:txBody>
          <a:bodyPr/>
          <a:lstStyle>
            <a:lvl1pPr>
              <a:defRPr>
                <a:latin typeface="Akkurat" panose="02000503040000020004"/>
              </a:defRPr>
            </a:lvl1pPr>
            <a:lvl2pPr>
              <a:defRPr>
                <a:latin typeface="Akkurat" panose="02000503040000020004"/>
              </a:defRPr>
            </a:lvl2pPr>
            <a:lvl3pPr>
              <a:defRPr>
                <a:latin typeface="Akkurat" panose="02000503040000020004"/>
              </a:defRPr>
            </a:lvl3pPr>
            <a:lvl4pPr>
              <a:defRPr>
                <a:latin typeface="Akkurat" panose="02000503040000020004"/>
              </a:defRPr>
            </a:lvl4pPr>
            <a:lvl5pPr>
              <a:defRPr>
                <a:latin typeface="Akkurat" panose="02000503040000020004"/>
              </a:defRPr>
            </a:lvl5pPr>
          </a:lstStyle>
          <a:p>
            <a:pPr lvl="0"/>
            <a:r>
              <a:rPr lang="de-DE" dirty="0" smtClean="0"/>
              <a:t>Formatvorlagen </a:t>
            </a:r>
            <a:r>
              <a:rPr lang="de-DE" dirty="0"/>
              <a:t>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Rechteck 2"/>
          <p:cNvSpPr/>
          <p:nvPr userDrawn="1"/>
        </p:nvSpPr>
        <p:spPr>
          <a:xfrm>
            <a:off x="297481" y="199050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smtClean="0">
                <a:latin typeface="Akkurat" panose="02000503040000020004" pitchFamily="2" charset="0"/>
              </a:rPr>
              <a:t>Projektziele</a:t>
            </a:r>
            <a:endParaRPr lang="de-DE" sz="1050" dirty="0">
              <a:latin typeface="Akkurat" panose="02000503040000020004" pitchFamily="2" charset="0"/>
            </a:endParaRPr>
          </a:p>
        </p:txBody>
      </p:sp>
      <p:grpSp>
        <p:nvGrpSpPr>
          <p:cNvPr id="13" name="Gruppieren 12"/>
          <p:cNvGrpSpPr/>
          <p:nvPr userDrawn="1"/>
        </p:nvGrpSpPr>
        <p:grpSpPr>
          <a:xfrm>
            <a:off x="2306584" y="165423"/>
            <a:ext cx="9495136" cy="654082"/>
            <a:chOff x="225222" y="5904644"/>
            <a:chExt cx="11801550" cy="849747"/>
          </a:xfrm>
        </p:grpSpPr>
        <p:pic>
          <p:nvPicPr>
            <p:cNvPr id="14" name="Picture 5" descr="JG-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6706" y="6167771"/>
              <a:ext cx="897064" cy="43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logo_hannoversche Werkstätt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6445" y="6176604"/>
              <a:ext cx="1068134" cy="36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descr="logo_lhe_service_gmbh"/>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33" r="7589"/>
            <a:stretch/>
          </p:blipFill>
          <p:spPr bwMode="auto">
            <a:xfrm>
              <a:off x="1779600" y="6241605"/>
              <a:ext cx="2074718" cy="27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TUD-klei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948" r="6704"/>
            <a:stretch/>
          </p:blipFill>
          <p:spPr bwMode="auto">
            <a:xfrm>
              <a:off x="225222" y="6109384"/>
              <a:ext cx="1492251" cy="46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fik 18"/>
            <p:cNvPicPr>
              <a:picLocks noChangeAspect="1"/>
            </p:cNvPicPr>
            <p:nvPr/>
          </p:nvPicPr>
          <p:blipFill rotWithShape="1">
            <a:blip r:embed="rId6"/>
            <a:srcRect l="9407" t="7012" r="16273" b="10815"/>
            <a:stretch/>
          </p:blipFill>
          <p:spPr>
            <a:xfrm>
              <a:off x="6005897" y="5904644"/>
              <a:ext cx="1084118" cy="849747"/>
            </a:xfrm>
            <a:prstGeom prst="rect">
              <a:avLst/>
            </a:prstGeom>
          </p:spPr>
        </p:pic>
        <p:pic>
          <p:nvPicPr>
            <p:cNvPr id="20" name="Grafik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2871" y="6042972"/>
              <a:ext cx="1283726" cy="573092"/>
            </a:xfrm>
            <a:prstGeom prst="rect">
              <a:avLst/>
            </a:prstGeom>
          </p:spPr>
        </p:pic>
        <p:pic>
          <p:nvPicPr>
            <p:cNvPr id="21" name="Grafik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90242" y="6141324"/>
              <a:ext cx="942525" cy="484174"/>
            </a:xfrm>
            <a:prstGeom prst="rect">
              <a:avLst/>
            </a:prstGeom>
          </p:spPr>
        </p:pic>
        <p:pic>
          <p:nvPicPr>
            <p:cNvPr id="22" name="Grafik 21" descr="V:\LernBAR(VIA2work)\Intern\Design\Grafikdesign\Logos\Logos_DLR_BMBF_ESF_EU\EU\EU-Logo A4 links.gif"/>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80619" y="6112379"/>
              <a:ext cx="1123950" cy="503555"/>
            </a:xfrm>
            <a:prstGeom prst="rect">
              <a:avLst/>
            </a:prstGeom>
            <a:noFill/>
            <a:ln>
              <a:noFill/>
            </a:ln>
          </p:spPr>
        </p:pic>
        <p:pic>
          <p:nvPicPr>
            <p:cNvPr id="23" name="Grafik 22" descr="http://portal.pt-dlr.de/sites/oeffentlichkeitsarbeit/Lists/ptDokumentenbibliothek/PT_DLR_Logo_GR_D_2018_lang.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6597" y="6131741"/>
              <a:ext cx="1400175" cy="490855"/>
            </a:xfrm>
            <a:prstGeom prst="rect">
              <a:avLst/>
            </a:prstGeom>
            <a:noFill/>
            <a:ln>
              <a:noFill/>
            </a:ln>
          </p:spPr>
        </p:pic>
      </p:grpSp>
      <p:sp>
        <p:nvSpPr>
          <p:cNvPr id="26" name="Rechteck 25"/>
          <p:cNvSpPr/>
          <p:nvPr userDrawn="1"/>
        </p:nvSpPr>
        <p:spPr>
          <a:xfrm>
            <a:off x="297484" y="251003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smtClean="0">
                <a:latin typeface="Akkurat" panose="02000503040000020004" pitchFamily="2" charset="0"/>
              </a:rPr>
              <a:t>AR als Perspektive</a:t>
            </a:r>
            <a:endParaRPr lang="de-DE" sz="1050" dirty="0">
              <a:latin typeface="Akkurat" panose="02000503040000020004" pitchFamily="2" charset="0"/>
            </a:endParaRPr>
          </a:p>
        </p:txBody>
      </p:sp>
      <p:sp>
        <p:nvSpPr>
          <p:cNvPr id="24" name="Rechteck 23"/>
          <p:cNvSpPr/>
          <p:nvPr userDrawn="1"/>
        </p:nvSpPr>
        <p:spPr>
          <a:xfrm>
            <a:off x="297482" y="354909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smtClean="0">
                <a:latin typeface="Akkurat" panose="02000503040000020004" pitchFamily="2" charset="0"/>
              </a:rPr>
              <a:t>Lernen mit LernBAR</a:t>
            </a:r>
            <a:endParaRPr lang="de-DE" sz="1050" dirty="0">
              <a:latin typeface="Akkurat" panose="02000503040000020004" pitchFamily="2" charset="0"/>
            </a:endParaRPr>
          </a:p>
        </p:txBody>
      </p:sp>
      <p:pic>
        <p:nvPicPr>
          <p:cNvPr id="25" name="Grafik 24"/>
          <p:cNvPicPr>
            <a:picLocks noChangeAspect="1"/>
          </p:cNvPicPr>
          <p:nvPr userDrawn="1"/>
        </p:nvPicPr>
        <p:blipFill rotWithShape="1">
          <a:blip r:embed="rId11" cstate="print">
            <a:extLst>
              <a:ext uri="{28A0092B-C50C-407E-A947-70E740481C1C}">
                <a14:useLocalDpi xmlns:a14="http://schemas.microsoft.com/office/drawing/2010/main" val="0"/>
              </a:ext>
            </a:extLst>
          </a:blip>
          <a:srcRect r="6202"/>
          <a:stretch/>
        </p:blipFill>
        <p:spPr>
          <a:xfrm>
            <a:off x="297478" y="101330"/>
            <a:ext cx="1573147" cy="718175"/>
          </a:xfrm>
          <a:prstGeom prst="rect">
            <a:avLst/>
          </a:prstGeom>
        </p:spPr>
      </p:pic>
      <p:sp>
        <p:nvSpPr>
          <p:cNvPr id="4" name="Rechteck 3"/>
          <p:cNvSpPr/>
          <p:nvPr userDrawn="1"/>
        </p:nvSpPr>
        <p:spPr>
          <a:xfrm>
            <a:off x="297485" y="941865"/>
            <a:ext cx="1499287" cy="5650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userDrawn="1"/>
        </p:nvSpPr>
        <p:spPr>
          <a:xfrm>
            <a:off x="297478" y="147097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latin typeface="Akkurat" panose="02000503040000020004" pitchFamily="2" charset="0"/>
              </a:rPr>
              <a:t>Agenda</a:t>
            </a:r>
          </a:p>
        </p:txBody>
      </p:sp>
      <p:sp>
        <p:nvSpPr>
          <p:cNvPr id="29" name="Rechteck 28"/>
          <p:cNvSpPr/>
          <p:nvPr userDrawn="1"/>
        </p:nvSpPr>
        <p:spPr>
          <a:xfrm>
            <a:off x="297476" y="406862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smtClean="0">
                <a:latin typeface="Akkurat" panose="02000503040000020004" pitchFamily="2" charset="0"/>
              </a:rPr>
              <a:t>Lehren mit LernBAR</a:t>
            </a:r>
            <a:endParaRPr lang="de-DE" sz="1050" dirty="0">
              <a:latin typeface="Akkurat" panose="02000503040000020004" pitchFamily="2" charset="0"/>
            </a:endParaRPr>
          </a:p>
        </p:txBody>
      </p:sp>
      <p:sp>
        <p:nvSpPr>
          <p:cNvPr id="30" name="Rechteck 29"/>
          <p:cNvSpPr/>
          <p:nvPr userDrawn="1"/>
        </p:nvSpPr>
        <p:spPr>
          <a:xfrm>
            <a:off x="297475" y="458815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baseline="0" smtClean="0">
                <a:latin typeface="Akkurat" panose="02000503040000020004" pitchFamily="2" charset="0"/>
              </a:rPr>
              <a:t>Bewertung</a:t>
            </a:r>
            <a:endParaRPr lang="de-DE" sz="1050" dirty="0">
              <a:latin typeface="Akkurat" panose="02000503040000020004" pitchFamily="2" charset="0"/>
            </a:endParaRPr>
          </a:p>
        </p:txBody>
      </p:sp>
      <p:sp>
        <p:nvSpPr>
          <p:cNvPr id="31" name="Rechteck 30"/>
          <p:cNvSpPr/>
          <p:nvPr userDrawn="1"/>
        </p:nvSpPr>
        <p:spPr>
          <a:xfrm>
            <a:off x="297473" y="6146741"/>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dirty="0" smtClean="0">
                <a:latin typeface="Akkurat" panose="02000503040000020004" pitchFamily="2" charset="0"/>
              </a:rPr>
              <a:t>Webseite &amp; Kontakt</a:t>
            </a:r>
            <a:endParaRPr lang="de-DE" sz="1050" dirty="0">
              <a:latin typeface="Akkurat" panose="02000503040000020004" pitchFamily="2" charset="0"/>
            </a:endParaRPr>
          </a:p>
        </p:txBody>
      </p:sp>
      <p:sp>
        <p:nvSpPr>
          <p:cNvPr id="32" name="Rechteck 31"/>
          <p:cNvSpPr/>
          <p:nvPr userDrawn="1"/>
        </p:nvSpPr>
        <p:spPr>
          <a:xfrm>
            <a:off x="297479" y="302956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err="1" smtClean="0">
                <a:latin typeface="Akkurat" panose="02000503040000020004" pitchFamily="2" charset="0"/>
              </a:rPr>
              <a:t>LernBAR</a:t>
            </a:r>
            <a:r>
              <a:rPr lang="de-DE" sz="1050" dirty="0" smtClean="0">
                <a:latin typeface="Akkurat" panose="02000503040000020004" pitchFamily="2" charset="0"/>
              </a:rPr>
              <a:t> Konzept</a:t>
            </a:r>
            <a:endParaRPr lang="de-DE" sz="1050" dirty="0">
              <a:latin typeface="Akkurat" panose="02000503040000020004" pitchFamily="2" charset="0"/>
            </a:endParaRPr>
          </a:p>
        </p:txBody>
      </p:sp>
      <p:sp>
        <p:nvSpPr>
          <p:cNvPr id="33" name="Rechteck 32"/>
          <p:cNvSpPr/>
          <p:nvPr userDrawn="1"/>
        </p:nvSpPr>
        <p:spPr>
          <a:xfrm>
            <a:off x="297473" y="95144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1050" dirty="0" smtClean="0">
                <a:latin typeface="Akkurat" panose="02000503040000020004" pitchFamily="2" charset="0"/>
              </a:rPr>
              <a:t>Projektübersicht</a:t>
            </a:r>
          </a:p>
        </p:txBody>
      </p:sp>
      <p:sp>
        <p:nvSpPr>
          <p:cNvPr id="5" name="Textfeld 4"/>
          <p:cNvSpPr txBox="1"/>
          <p:nvPr userDrawn="1"/>
        </p:nvSpPr>
        <p:spPr>
          <a:xfrm>
            <a:off x="2306584" y="6611779"/>
            <a:ext cx="9495136" cy="246221"/>
          </a:xfrm>
          <a:prstGeom prst="rect">
            <a:avLst/>
          </a:prstGeom>
          <a:noFill/>
        </p:spPr>
        <p:txBody>
          <a:bodyPr wrap="square" rtlCol="0">
            <a:spAutoFit/>
          </a:bodyPr>
          <a:lstStyle/>
          <a:p>
            <a:pPr marL="0" indent="0" algn="ctr">
              <a:buFont typeface="Arial" panose="020B0604020202020204" pitchFamily="34" charset="0"/>
              <a:buNone/>
            </a:pPr>
            <a:r>
              <a:rPr lang="de-DE" sz="1000" dirty="0" smtClean="0">
                <a:solidFill>
                  <a:srgbClr val="2D6290"/>
                </a:solidFill>
              </a:rPr>
              <a:t>Hauswirtschaft </a:t>
            </a:r>
            <a:r>
              <a:rPr lang="de-DE" sz="1000" dirty="0" err="1" smtClean="0">
                <a:solidFill>
                  <a:srgbClr val="2D6290"/>
                </a:solidFill>
              </a:rPr>
              <a:t>goes</a:t>
            </a:r>
            <a:r>
              <a:rPr lang="de-DE" sz="1000" dirty="0" smtClean="0">
                <a:solidFill>
                  <a:srgbClr val="2D6290"/>
                </a:solidFill>
              </a:rPr>
              <a:t> digital – Mit </a:t>
            </a:r>
            <a:r>
              <a:rPr lang="de-DE" sz="1000" dirty="0" err="1" smtClean="0">
                <a:solidFill>
                  <a:srgbClr val="2D6290"/>
                </a:solidFill>
              </a:rPr>
              <a:t>LernBAR</a:t>
            </a:r>
            <a:r>
              <a:rPr lang="de-DE" sz="1000" dirty="0" smtClean="0">
                <a:solidFill>
                  <a:srgbClr val="2D6290"/>
                </a:solidFill>
              </a:rPr>
              <a:t> neue Perspektiven schaffen</a:t>
            </a:r>
            <a:r>
              <a:rPr lang="de-DE" sz="1000" baseline="0" dirty="0" smtClean="0">
                <a:solidFill>
                  <a:srgbClr val="2D6290"/>
                </a:solidFill>
              </a:rPr>
              <a:t> | </a:t>
            </a:r>
            <a:r>
              <a:rPr lang="de-DE" sz="1000" dirty="0" smtClean="0">
                <a:solidFill>
                  <a:srgbClr val="2D6290"/>
                </a:solidFill>
              </a:rPr>
              <a:t>Tagung: Berufsbildung 4.0 – Alles ist lernbar? – Konzepte und Perspektiven neuer Lernmethoden </a:t>
            </a:r>
            <a:r>
              <a:rPr lang="de-DE" sz="1000" baseline="0" dirty="0" smtClean="0">
                <a:solidFill>
                  <a:srgbClr val="2D6290"/>
                </a:solidFill>
              </a:rPr>
              <a:t>| 24.06.21 </a:t>
            </a:r>
            <a:endParaRPr lang="de-DE" sz="1000" dirty="0">
              <a:solidFill>
                <a:srgbClr val="2D6290"/>
              </a:solidFill>
            </a:endParaRPr>
          </a:p>
        </p:txBody>
      </p:sp>
      <p:sp>
        <p:nvSpPr>
          <p:cNvPr id="27" name="Rechteck 26"/>
          <p:cNvSpPr/>
          <p:nvPr userDrawn="1"/>
        </p:nvSpPr>
        <p:spPr>
          <a:xfrm>
            <a:off x="297472" y="5107681"/>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smtClean="0">
                <a:latin typeface="Akkurat" panose="02000503040000020004" pitchFamily="2" charset="0"/>
              </a:rPr>
              <a:t>Erfahrungsberichte</a:t>
            </a:r>
            <a:endParaRPr lang="de-DE" sz="1050" dirty="0">
              <a:latin typeface="Akkurat" panose="02000503040000020004" pitchFamily="2" charset="0"/>
            </a:endParaRPr>
          </a:p>
        </p:txBody>
      </p:sp>
      <p:sp>
        <p:nvSpPr>
          <p:cNvPr id="34" name="Rechteck 33"/>
          <p:cNvSpPr/>
          <p:nvPr userDrawn="1"/>
        </p:nvSpPr>
        <p:spPr>
          <a:xfrm>
            <a:off x="297473" y="562721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smtClean="0">
                <a:latin typeface="Akkurat" panose="02000503040000020004" pitchFamily="2" charset="0"/>
              </a:rPr>
              <a:t>Fazit</a:t>
            </a:r>
            <a:endParaRPr lang="de-DE" sz="1050" dirty="0">
              <a:latin typeface="Akkurat" panose="02000503040000020004" pitchFamily="2" charset="0"/>
            </a:endParaRPr>
          </a:p>
        </p:txBody>
      </p:sp>
      <p:sp>
        <p:nvSpPr>
          <p:cNvPr id="6" name="Textfeld 5"/>
          <p:cNvSpPr txBox="1"/>
          <p:nvPr userDrawn="1"/>
        </p:nvSpPr>
        <p:spPr>
          <a:xfrm>
            <a:off x="297473" y="6611779"/>
            <a:ext cx="1499286" cy="246221"/>
          </a:xfrm>
          <a:prstGeom prst="rect">
            <a:avLst/>
          </a:prstGeom>
          <a:noFill/>
        </p:spPr>
        <p:txBody>
          <a:bodyPr wrap="square" rtlCol="0">
            <a:spAutoFit/>
          </a:bodyPr>
          <a:lstStyle/>
          <a:p>
            <a:pPr marL="0" indent="0" algn="ctr">
              <a:buFont typeface="Arial" panose="020B0604020202020204" pitchFamily="34" charset="0"/>
              <a:buNone/>
            </a:pPr>
            <a:fld id="{E5DF6791-C0EC-4811-BE79-46EAC3AECC20}" type="slidenum">
              <a:rPr lang="de-DE" sz="1000" smtClean="0">
                <a:solidFill>
                  <a:srgbClr val="2D6290"/>
                </a:solidFill>
              </a:rPr>
              <a:pPr marL="0" indent="0" algn="ctr">
                <a:buFont typeface="Arial" panose="020B0604020202020204" pitchFamily="34" charset="0"/>
                <a:buNone/>
              </a:pPr>
              <a:t>‹Nr.›</a:t>
            </a:fld>
            <a:endParaRPr lang="de-DE" sz="900" dirty="0" smtClean="0">
              <a:solidFill>
                <a:srgbClr val="2D6290"/>
              </a:solidFill>
            </a:endParaRPr>
          </a:p>
        </p:txBody>
      </p:sp>
    </p:spTree>
    <p:extLst>
      <p:ext uri="{BB962C8B-B14F-4D97-AF65-F5344CB8AC3E}">
        <p14:creationId xmlns:p14="http://schemas.microsoft.com/office/powerpoint/2010/main" val="11488652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306594" y="941866"/>
            <a:ext cx="9495136" cy="658114"/>
          </a:xfrm>
          <a:noFill/>
          <a:ln>
            <a:noFill/>
          </a:ln>
        </p:spPr>
        <p:txBody>
          <a:bodyPr anchor="t"/>
          <a:lstStyle>
            <a:lvl1pPr marL="0" algn="l">
              <a:defRPr>
                <a:solidFill>
                  <a:srgbClr val="2D6290"/>
                </a:solidFill>
                <a:latin typeface="Akkurat"/>
              </a:defRPr>
            </a:lvl1pPr>
          </a:lstStyle>
          <a:p>
            <a:r>
              <a:rPr lang="de-DE" dirty="0"/>
              <a:t>Titelmasterformat durch Klicken bearbeiten</a:t>
            </a:r>
          </a:p>
        </p:txBody>
      </p:sp>
      <p:sp>
        <p:nvSpPr>
          <p:cNvPr id="15" name="Textplatzhalter 14"/>
          <p:cNvSpPr>
            <a:spLocks noGrp="1"/>
          </p:cNvSpPr>
          <p:nvPr>
            <p:ph type="body" sz="quarter" idx="13"/>
          </p:nvPr>
        </p:nvSpPr>
        <p:spPr>
          <a:xfrm>
            <a:off x="2306594" y="1859570"/>
            <a:ext cx="9495136" cy="4732819"/>
          </a:xfrm>
          <a:ln>
            <a:noFill/>
          </a:ln>
        </p:spPr>
        <p:txBody>
          <a:bodyPr/>
          <a:lstStyle>
            <a:lvl1pPr>
              <a:defRPr>
                <a:latin typeface="Akkurat" panose="02000503040000020004"/>
              </a:defRPr>
            </a:lvl1pPr>
            <a:lvl2pPr>
              <a:defRPr>
                <a:latin typeface="Akkurat" panose="02000503040000020004"/>
              </a:defRPr>
            </a:lvl2pPr>
            <a:lvl3pPr>
              <a:defRPr>
                <a:latin typeface="Akkurat" panose="02000503040000020004"/>
              </a:defRPr>
            </a:lvl3pPr>
            <a:lvl4pPr>
              <a:defRPr>
                <a:latin typeface="Akkurat" panose="02000503040000020004"/>
              </a:defRPr>
            </a:lvl4pPr>
            <a:lvl5pPr>
              <a:defRPr>
                <a:latin typeface="Akkurat" panose="02000503040000020004"/>
              </a:defRPr>
            </a:lvl5pPr>
          </a:lstStyle>
          <a:p>
            <a:pPr lvl="0"/>
            <a:r>
              <a:rPr lang="de-DE" dirty="0" smtClean="0"/>
              <a:t>Formatvorlagen </a:t>
            </a:r>
            <a:r>
              <a:rPr lang="de-DE" dirty="0"/>
              <a:t>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Rechteck 2"/>
          <p:cNvSpPr/>
          <p:nvPr userDrawn="1"/>
        </p:nvSpPr>
        <p:spPr>
          <a:xfrm>
            <a:off x="297481" y="199050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smtClean="0">
                <a:latin typeface="Akkurat" panose="02000503040000020004" pitchFamily="2" charset="0"/>
              </a:rPr>
              <a:t>Projektziele</a:t>
            </a:r>
            <a:endParaRPr lang="de-DE" sz="1050" dirty="0">
              <a:latin typeface="Akkurat" panose="02000503040000020004" pitchFamily="2" charset="0"/>
            </a:endParaRPr>
          </a:p>
        </p:txBody>
      </p:sp>
      <p:grpSp>
        <p:nvGrpSpPr>
          <p:cNvPr id="13" name="Gruppieren 12"/>
          <p:cNvGrpSpPr/>
          <p:nvPr userDrawn="1"/>
        </p:nvGrpSpPr>
        <p:grpSpPr>
          <a:xfrm>
            <a:off x="2306584" y="165423"/>
            <a:ext cx="9495136" cy="654082"/>
            <a:chOff x="225222" y="5904644"/>
            <a:chExt cx="11801550" cy="849747"/>
          </a:xfrm>
        </p:grpSpPr>
        <p:pic>
          <p:nvPicPr>
            <p:cNvPr id="14" name="Picture 5" descr="JG-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6706" y="6167771"/>
              <a:ext cx="897064" cy="43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logo_hannoversche Werkstätt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6445" y="6176604"/>
              <a:ext cx="1068134" cy="36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descr="logo_lhe_service_gmbh"/>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33" r="7589"/>
            <a:stretch/>
          </p:blipFill>
          <p:spPr bwMode="auto">
            <a:xfrm>
              <a:off x="1779600" y="6241605"/>
              <a:ext cx="2074718" cy="27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TUD-klei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948" r="6704"/>
            <a:stretch/>
          </p:blipFill>
          <p:spPr bwMode="auto">
            <a:xfrm>
              <a:off x="225222" y="6109384"/>
              <a:ext cx="1492251" cy="46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fik 18"/>
            <p:cNvPicPr>
              <a:picLocks noChangeAspect="1"/>
            </p:cNvPicPr>
            <p:nvPr/>
          </p:nvPicPr>
          <p:blipFill rotWithShape="1">
            <a:blip r:embed="rId6"/>
            <a:srcRect l="9407" t="7012" r="16273" b="10815"/>
            <a:stretch/>
          </p:blipFill>
          <p:spPr>
            <a:xfrm>
              <a:off x="6005897" y="5904644"/>
              <a:ext cx="1084118" cy="849747"/>
            </a:xfrm>
            <a:prstGeom prst="rect">
              <a:avLst/>
            </a:prstGeom>
          </p:spPr>
        </p:pic>
        <p:pic>
          <p:nvPicPr>
            <p:cNvPr id="20" name="Grafik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2871" y="6042972"/>
              <a:ext cx="1283726" cy="573092"/>
            </a:xfrm>
            <a:prstGeom prst="rect">
              <a:avLst/>
            </a:prstGeom>
          </p:spPr>
        </p:pic>
        <p:pic>
          <p:nvPicPr>
            <p:cNvPr id="21" name="Grafik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90242" y="6141324"/>
              <a:ext cx="942525" cy="484174"/>
            </a:xfrm>
            <a:prstGeom prst="rect">
              <a:avLst/>
            </a:prstGeom>
          </p:spPr>
        </p:pic>
        <p:pic>
          <p:nvPicPr>
            <p:cNvPr id="22" name="Grafik 21" descr="V:\LernBAR(VIA2work)\Intern\Design\Grafikdesign\Logos\Logos_DLR_BMBF_ESF_EU\EU\EU-Logo A4 links.gif"/>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80619" y="6112379"/>
              <a:ext cx="1123950" cy="503555"/>
            </a:xfrm>
            <a:prstGeom prst="rect">
              <a:avLst/>
            </a:prstGeom>
            <a:noFill/>
            <a:ln>
              <a:noFill/>
            </a:ln>
          </p:spPr>
        </p:pic>
        <p:pic>
          <p:nvPicPr>
            <p:cNvPr id="23" name="Grafik 22" descr="http://portal.pt-dlr.de/sites/oeffentlichkeitsarbeit/Lists/ptDokumentenbibliothek/PT_DLR_Logo_GR_D_2018_lang.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6597" y="6131741"/>
              <a:ext cx="1400175" cy="490855"/>
            </a:xfrm>
            <a:prstGeom prst="rect">
              <a:avLst/>
            </a:prstGeom>
            <a:noFill/>
            <a:ln>
              <a:noFill/>
            </a:ln>
          </p:spPr>
        </p:pic>
      </p:grpSp>
      <p:sp>
        <p:nvSpPr>
          <p:cNvPr id="26" name="Rechteck 25"/>
          <p:cNvSpPr/>
          <p:nvPr userDrawn="1"/>
        </p:nvSpPr>
        <p:spPr>
          <a:xfrm>
            <a:off x="297484" y="251003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smtClean="0">
                <a:latin typeface="Akkurat" panose="02000503040000020004" pitchFamily="2" charset="0"/>
              </a:rPr>
              <a:t>AR als Perspektive</a:t>
            </a:r>
            <a:endParaRPr lang="de-DE" sz="1050" dirty="0">
              <a:latin typeface="Akkurat" panose="02000503040000020004" pitchFamily="2" charset="0"/>
            </a:endParaRPr>
          </a:p>
        </p:txBody>
      </p:sp>
      <p:sp>
        <p:nvSpPr>
          <p:cNvPr id="24" name="Rechteck 23"/>
          <p:cNvSpPr/>
          <p:nvPr userDrawn="1"/>
        </p:nvSpPr>
        <p:spPr>
          <a:xfrm>
            <a:off x="297482" y="354909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smtClean="0">
                <a:latin typeface="Akkurat" panose="02000503040000020004" pitchFamily="2" charset="0"/>
              </a:rPr>
              <a:t>Lernen mit LernBAR</a:t>
            </a:r>
            <a:endParaRPr lang="de-DE" sz="1050" dirty="0">
              <a:latin typeface="Akkurat" panose="02000503040000020004" pitchFamily="2" charset="0"/>
            </a:endParaRPr>
          </a:p>
        </p:txBody>
      </p:sp>
      <p:pic>
        <p:nvPicPr>
          <p:cNvPr id="25" name="Grafik 24"/>
          <p:cNvPicPr>
            <a:picLocks noChangeAspect="1"/>
          </p:cNvPicPr>
          <p:nvPr userDrawn="1"/>
        </p:nvPicPr>
        <p:blipFill rotWithShape="1">
          <a:blip r:embed="rId11" cstate="print">
            <a:extLst>
              <a:ext uri="{28A0092B-C50C-407E-A947-70E740481C1C}">
                <a14:useLocalDpi xmlns:a14="http://schemas.microsoft.com/office/drawing/2010/main" val="0"/>
              </a:ext>
            </a:extLst>
          </a:blip>
          <a:srcRect r="6202"/>
          <a:stretch/>
        </p:blipFill>
        <p:spPr>
          <a:xfrm>
            <a:off x="297478" y="101330"/>
            <a:ext cx="1573147" cy="718175"/>
          </a:xfrm>
          <a:prstGeom prst="rect">
            <a:avLst/>
          </a:prstGeom>
        </p:spPr>
      </p:pic>
      <p:sp>
        <p:nvSpPr>
          <p:cNvPr id="4" name="Rechteck 3"/>
          <p:cNvSpPr/>
          <p:nvPr userDrawn="1"/>
        </p:nvSpPr>
        <p:spPr>
          <a:xfrm>
            <a:off x="297485" y="941865"/>
            <a:ext cx="1499287" cy="5650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userDrawn="1"/>
        </p:nvSpPr>
        <p:spPr>
          <a:xfrm>
            <a:off x="297478" y="147097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latin typeface="Akkurat" panose="02000503040000020004" pitchFamily="2" charset="0"/>
              </a:rPr>
              <a:t>Agenda</a:t>
            </a:r>
          </a:p>
        </p:txBody>
      </p:sp>
      <p:sp>
        <p:nvSpPr>
          <p:cNvPr id="29" name="Rechteck 28"/>
          <p:cNvSpPr/>
          <p:nvPr userDrawn="1"/>
        </p:nvSpPr>
        <p:spPr>
          <a:xfrm>
            <a:off x="297476" y="406862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smtClean="0">
                <a:latin typeface="Akkurat" panose="02000503040000020004" pitchFamily="2" charset="0"/>
              </a:rPr>
              <a:t>Lehren mit LernBAR</a:t>
            </a:r>
            <a:endParaRPr lang="de-DE" sz="1050" dirty="0">
              <a:latin typeface="Akkurat" panose="02000503040000020004" pitchFamily="2" charset="0"/>
            </a:endParaRPr>
          </a:p>
        </p:txBody>
      </p:sp>
      <p:sp>
        <p:nvSpPr>
          <p:cNvPr id="30" name="Rechteck 29"/>
          <p:cNvSpPr/>
          <p:nvPr userDrawn="1"/>
        </p:nvSpPr>
        <p:spPr>
          <a:xfrm>
            <a:off x="297475" y="458815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baseline="0" dirty="0" smtClean="0">
                <a:latin typeface="Akkurat" panose="02000503040000020004" pitchFamily="2" charset="0"/>
              </a:rPr>
              <a:t>Bewertung</a:t>
            </a:r>
            <a:endParaRPr lang="de-DE" sz="1050" dirty="0">
              <a:latin typeface="Akkurat" panose="02000503040000020004" pitchFamily="2" charset="0"/>
            </a:endParaRPr>
          </a:p>
        </p:txBody>
      </p:sp>
      <p:sp>
        <p:nvSpPr>
          <p:cNvPr id="31" name="Rechteck 30"/>
          <p:cNvSpPr/>
          <p:nvPr userDrawn="1"/>
        </p:nvSpPr>
        <p:spPr>
          <a:xfrm>
            <a:off x="297473" y="6146741"/>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dirty="0" smtClean="0">
                <a:latin typeface="Akkurat" panose="02000503040000020004" pitchFamily="2" charset="0"/>
              </a:rPr>
              <a:t>Webseite &amp; Kontakt</a:t>
            </a:r>
            <a:endParaRPr lang="de-DE" sz="1050" dirty="0">
              <a:latin typeface="Akkurat" panose="02000503040000020004" pitchFamily="2" charset="0"/>
            </a:endParaRPr>
          </a:p>
        </p:txBody>
      </p:sp>
      <p:sp>
        <p:nvSpPr>
          <p:cNvPr id="32" name="Rechteck 31"/>
          <p:cNvSpPr/>
          <p:nvPr userDrawn="1"/>
        </p:nvSpPr>
        <p:spPr>
          <a:xfrm>
            <a:off x="297479" y="302956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err="1" smtClean="0">
                <a:latin typeface="Akkurat" panose="02000503040000020004" pitchFamily="2" charset="0"/>
              </a:rPr>
              <a:t>LernBAR</a:t>
            </a:r>
            <a:r>
              <a:rPr lang="de-DE" sz="1050" dirty="0" smtClean="0">
                <a:latin typeface="Akkurat" panose="02000503040000020004" pitchFamily="2" charset="0"/>
              </a:rPr>
              <a:t> Konzept</a:t>
            </a:r>
            <a:endParaRPr lang="de-DE" sz="1050" dirty="0">
              <a:latin typeface="Akkurat" panose="02000503040000020004" pitchFamily="2" charset="0"/>
            </a:endParaRPr>
          </a:p>
        </p:txBody>
      </p:sp>
      <p:sp>
        <p:nvSpPr>
          <p:cNvPr id="33" name="Rechteck 32"/>
          <p:cNvSpPr/>
          <p:nvPr userDrawn="1"/>
        </p:nvSpPr>
        <p:spPr>
          <a:xfrm>
            <a:off x="297473" y="95144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1050" dirty="0" smtClean="0">
                <a:latin typeface="Akkurat" panose="02000503040000020004" pitchFamily="2" charset="0"/>
              </a:rPr>
              <a:t>Projektübersicht</a:t>
            </a:r>
          </a:p>
        </p:txBody>
      </p:sp>
      <p:sp>
        <p:nvSpPr>
          <p:cNvPr id="5" name="Textfeld 4"/>
          <p:cNvSpPr txBox="1"/>
          <p:nvPr userDrawn="1"/>
        </p:nvSpPr>
        <p:spPr>
          <a:xfrm>
            <a:off x="2306584" y="6611779"/>
            <a:ext cx="9495136" cy="246221"/>
          </a:xfrm>
          <a:prstGeom prst="rect">
            <a:avLst/>
          </a:prstGeom>
          <a:noFill/>
        </p:spPr>
        <p:txBody>
          <a:bodyPr wrap="square" rtlCol="0">
            <a:spAutoFit/>
          </a:bodyPr>
          <a:lstStyle/>
          <a:p>
            <a:pPr marL="0" indent="0" algn="ctr">
              <a:buFont typeface="Arial" panose="020B0604020202020204" pitchFamily="34" charset="0"/>
              <a:buNone/>
            </a:pPr>
            <a:r>
              <a:rPr lang="de-DE" sz="1000" dirty="0" smtClean="0">
                <a:solidFill>
                  <a:srgbClr val="2D6290"/>
                </a:solidFill>
              </a:rPr>
              <a:t>Hauswirtschaft </a:t>
            </a:r>
            <a:r>
              <a:rPr lang="de-DE" sz="1000" dirty="0" err="1" smtClean="0">
                <a:solidFill>
                  <a:srgbClr val="2D6290"/>
                </a:solidFill>
              </a:rPr>
              <a:t>goes</a:t>
            </a:r>
            <a:r>
              <a:rPr lang="de-DE" sz="1000" dirty="0" smtClean="0">
                <a:solidFill>
                  <a:srgbClr val="2D6290"/>
                </a:solidFill>
              </a:rPr>
              <a:t> digital – Mit </a:t>
            </a:r>
            <a:r>
              <a:rPr lang="de-DE" sz="1000" dirty="0" err="1" smtClean="0">
                <a:solidFill>
                  <a:srgbClr val="2D6290"/>
                </a:solidFill>
              </a:rPr>
              <a:t>LernBAR</a:t>
            </a:r>
            <a:r>
              <a:rPr lang="de-DE" sz="1000" dirty="0" smtClean="0">
                <a:solidFill>
                  <a:srgbClr val="2D6290"/>
                </a:solidFill>
              </a:rPr>
              <a:t> neue Perspektiven schaffen</a:t>
            </a:r>
            <a:r>
              <a:rPr lang="de-DE" sz="1000" baseline="0" dirty="0" smtClean="0">
                <a:solidFill>
                  <a:srgbClr val="2D6290"/>
                </a:solidFill>
              </a:rPr>
              <a:t> | </a:t>
            </a:r>
            <a:r>
              <a:rPr lang="de-DE" sz="1000" dirty="0" smtClean="0">
                <a:solidFill>
                  <a:srgbClr val="2D6290"/>
                </a:solidFill>
              </a:rPr>
              <a:t>Tagung: Berufsbildung 4.0 – Alles ist lernbar? – Konzepte und Perspektiven neuer Lernmethoden </a:t>
            </a:r>
            <a:r>
              <a:rPr lang="de-DE" sz="1000" baseline="0" dirty="0" smtClean="0">
                <a:solidFill>
                  <a:srgbClr val="2D6290"/>
                </a:solidFill>
              </a:rPr>
              <a:t>| 24.06.21 </a:t>
            </a:r>
            <a:endParaRPr lang="de-DE" sz="1000" dirty="0">
              <a:solidFill>
                <a:srgbClr val="2D6290"/>
              </a:solidFill>
            </a:endParaRPr>
          </a:p>
        </p:txBody>
      </p:sp>
      <p:sp>
        <p:nvSpPr>
          <p:cNvPr id="27" name="Rechteck 26"/>
          <p:cNvSpPr/>
          <p:nvPr userDrawn="1"/>
        </p:nvSpPr>
        <p:spPr>
          <a:xfrm>
            <a:off x="297472" y="5107681"/>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dirty="0" smtClean="0">
                <a:latin typeface="Akkurat" panose="02000503040000020004" pitchFamily="2" charset="0"/>
              </a:rPr>
              <a:t>Erfahrungsberichte</a:t>
            </a:r>
            <a:endParaRPr lang="de-DE" sz="1050" dirty="0">
              <a:latin typeface="Akkurat" panose="02000503040000020004" pitchFamily="2" charset="0"/>
            </a:endParaRPr>
          </a:p>
        </p:txBody>
      </p:sp>
      <p:sp>
        <p:nvSpPr>
          <p:cNvPr id="34" name="Rechteck 33"/>
          <p:cNvSpPr/>
          <p:nvPr userDrawn="1"/>
        </p:nvSpPr>
        <p:spPr>
          <a:xfrm>
            <a:off x="297473" y="562721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smtClean="0">
                <a:latin typeface="Akkurat" panose="02000503040000020004" pitchFamily="2" charset="0"/>
              </a:rPr>
              <a:t>Fazit</a:t>
            </a:r>
            <a:endParaRPr lang="de-DE" sz="1050" dirty="0">
              <a:latin typeface="Akkurat" panose="02000503040000020004" pitchFamily="2" charset="0"/>
            </a:endParaRPr>
          </a:p>
        </p:txBody>
      </p:sp>
      <p:sp>
        <p:nvSpPr>
          <p:cNvPr id="6" name="Textfeld 5"/>
          <p:cNvSpPr txBox="1"/>
          <p:nvPr userDrawn="1"/>
        </p:nvSpPr>
        <p:spPr>
          <a:xfrm>
            <a:off x="297473" y="6611779"/>
            <a:ext cx="1499286" cy="246221"/>
          </a:xfrm>
          <a:prstGeom prst="rect">
            <a:avLst/>
          </a:prstGeom>
          <a:noFill/>
        </p:spPr>
        <p:txBody>
          <a:bodyPr wrap="square" rtlCol="0">
            <a:spAutoFit/>
          </a:bodyPr>
          <a:lstStyle/>
          <a:p>
            <a:pPr marL="0" indent="0" algn="ctr">
              <a:buFont typeface="Arial" panose="020B0604020202020204" pitchFamily="34" charset="0"/>
              <a:buNone/>
            </a:pPr>
            <a:fld id="{E5DF6791-C0EC-4811-BE79-46EAC3AECC20}" type="slidenum">
              <a:rPr lang="de-DE" sz="1000" smtClean="0">
                <a:solidFill>
                  <a:srgbClr val="2D6290"/>
                </a:solidFill>
              </a:rPr>
              <a:pPr marL="0" indent="0" algn="ctr">
                <a:buFont typeface="Arial" panose="020B0604020202020204" pitchFamily="34" charset="0"/>
                <a:buNone/>
              </a:pPr>
              <a:t>‹Nr.›</a:t>
            </a:fld>
            <a:endParaRPr lang="de-DE" sz="900" dirty="0" smtClean="0">
              <a:solidFill>
                <a:srgbClr val="2D6290"/>
              </a:solidFill>
            </a:endParaRPr>
          </a:p>
        </p:txBody>
      </p:sp>
    </p:spTree>
    <p:extLst>
      <p:ext uri="{BB962C8B-B14F-4D97-AF65-F5344CB8AC3E}">
        <p14:creationId xmlns:p14="http://schemas.microsoft.com/office/powerpoint/2010/main" val="6161075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306594" y="941866"/>
            <a:ext cx="9495136" cy="658114"/>
          </a:xfrm>
          <a:noFill/>
          <a:ln>
            <a:noFill/>
          </a:ln>
        </p:spPr>
        <p:txBody>
          <a:bodyPr anchor="t"/>
          <a:lstStyle>
            <a:lvl1pPr marL="0" algn="l">
              <a:defRPr>
                <a:solidFill>
                  <a:srgbClr val="2D6290"/>
                </a:solidFill>
                <a:latin typeface="Akkurat"/>
              </a:defRPr>
            </a:lvl1pPr>
          </a:lstStyle>
          <a:p>
            <a:r>
              <a:rPr lang="de-DE" dirty="0"/>
              <a:t>Titelmasterformat durch Klicken bearbeiten</a:t>
            </a:r>
          </a:p>
        </p:txBody>
      </p:sp>
      <p:sp>
        <p:nvSpPr>
          <p:cNvPr id="15" name="Textplatzhalter 14"/>
          <p:cNvSpPr>
            <a:spLocks noGrp="1"/>
          </p:cNvSpPr>
          <p:nvPr>
            <p:ph type="body" sz="quarter" idx="13"/>
          </p:nvPr>
        </p:nvSpPr>
        <p:spPr>
          <a:xfrm>
            <a:off x="2306594" y="1859570"/>
            <a:ext cx="9495136" cy="4732819"/>
          </a:xfrm>
          <a:ln>
            <a:noFill/>
          </a:ln>
        </p:spPr>
        <p:txBody>
          <a:bodyPr/>
          <a:lstStyle>
            <a:lvl1pPr>
              <a:defRPr>
                <a:latin typeface="Akkurat" panose="02000503040000020004"/>
              </a:defRPr>
            </a:lvl1pPr>
            <a:lvl2pPr>
              <a:defRPr>
                <a:latin typeface="Akkurat" panose="02000503040000020004"/>
              </a:defRPr>
            </a:lvl2pPr>
            <a:lvl3pPr>
              <a:defRPr>
                <a:latin typeface="Akkurat" panose="02000503040000020004"/>
              </a:defRPr>
            </a:lvl3pPr>
            <a:lvl4pPr>
              <a:defRPr>
                <a:latin typeface="Akkurat" panose="02000503040000020004"/>
              </a:defRPr>
            </a:lvl4pPr>
            <a:lvl5pPr>
              <a:defRPr>
                <a:latin typeface="Akkurat" panose="02000503040000020004"/>
              </a:defRPr>
            </a:lvl5pPr>
          </a:lstStyle>
          <a:p>
            <a:pPr lvl="0"/>
            <a:r>
              <a:rPr lang="de-DE" dirty="0" smtClean="0"/>
              <a:t>Formatvorlagen </a:t>
            </a:r>
            <a:r>
              <a:rPr lang="de-DE" dirty="0"/>
              <a:t>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Rechteck 2"/>
          <p:cNvSpPr/>
          <p:nvPr userDrawn="1"/>
        </p:nvSpPr>
        <p:spPr>
          <a:xfrm>
            <a:off x="297481" y="199050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smtClean="0">
                <a:latin typeface="Akkurat" panose="02000503040000020004" pitchFamily="2" charset="0"/>
              </a:rPr>
              <a:t>Projektziele</a:t>
            </a:r>
            <a:endParaRPr lang="de-DE" sz="1050" dirty="0">
              <a:latin typeface="Akkurat" panose="02000503040000020004" pitchFamily="2" charset="0"/>
            </a:endParaRPr>
          </a:p>
        </p:txBody>
      </p:sp>
      <p:grpSp>
        <p:nvGrpSpPr>
          <p:cNvPr id="13" name="Gruppieren 12"/>
          <p:cNvGrpSpPr/>
          <p:nvPr userDrawn="1"/>
        </p:nvGrpSpPr>
        <p:grpSpPr>
          <a:xfrm>
            <a:off x="2306584" y="165423"/>
            <a:ext cx="9495136" cy="654082"/>
            <a:chOff x="225222" y="5904644"/>
            <a:chExt cx="11801550" cy="849747"/>
          </a:xfrm>
        </p:grpSpPr>
        <p:pic>
          <p:nvPicPr>
            <p:cNvPr id="14" name="Picture 5" descr="JG-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6706" y="6167771"/>
              <a:ext cx="897064" cy="43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logo_hannoversche Werkstätt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6445" y="6176604"/>
              <a:ext cx="1068134" cy="36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descr="logo_lhe_service_gmbh"/>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33" r="7589"/>
            <a:stretch/>
          </p:blipFill>
          <p:spPr bwMode="auto">
            <a:xfrm>
              <a:off x="1779600" y="6241605"/>
              <a:ext cx="2074718" cy="27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TUD-klei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948" r="6704"/>
            <a:stretch/>
          </p:blipFill>
          <p:spPr bwMode="auto">
            <a:xfrm>
              <a:off x="225222" y="6109384"/>
              <a:ext cx="1492251" cy="46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fik 18"/>
            <p:cNvPicPr>
              <a:picLocks noChangeAspect="1"/>
            </p:cNvPicPr>
            <p:nvPr/>
          </p:nvPicPr>
          <p:blipFill rotWithShape="1">
            <a:blip r:embed="rId6"/>
            <a:srcRect l="9407" t="7012" r="16273" b="10815"/>
            <a:stretch/>
          </p:blipFill>
          <p:spPr>
            <a:xfrm>
              <a:off x="6005897" y="5904644"/>
              <a:ext cx="1084118" cy="849747"/>
            </a:xfrm>
            <a:prstGeom prst="rect">
              <a:avLst/>
            </a:prstGeom>
          </p:spPr>
        </p:pic>
        <p:pic>
          <p:nvPicPr>
            <p:cNvPr id="20" name="Grafik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2871" y="6042972"/>
              <a:ext cx="1283726" cy="573092"/>
            </a:xfrm>
            <a:prstGeom prst="rect">
              <a:avLst/>
            </a:prstGeom>
          </p:spPr>
        </p:pic>
        <p:pic>
          <p:nvPicPr>
            <p:cNvPr id="21" name="Grafik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90242" y="6141324"/>
              <a:ext cx="942525" cy="484174"/>
            </a:xfrm>
            <a:prstGeom prst="rect">
              <a:avLst/>
            </a:prstGeom>
          </p:spPr>
        </p:pic>
        <p:pic>
          <p:nvPicPr>
            <p:cNvPr id="22" name="Grafik 21" descr="V:\LernBAR(VIA2work)\Intern\Design\Grafikdesign\Logos\Logos_DLR_BMBF_ESF_EU\EU\EU-Logo A4 links.gif"/>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80619" y="6112379"/>
              <a:ext cx="1123950" cy="503555"/>
            </a:xfrm>
            <a:prstGeom prst="rect">
              <a:avLst/>
            </a:prstGeom>
            <a:noFill/>
            <a:ln>
              <a:noFill/>
            </a:ln>
          </p:spPr>
        </p:pic>
        <p:pic>
          <p:nvPicPr>
            <p:cNvPr id="23" name="Grafik 22" descr="http://portal.pt-dlr.de/sites/oeffentlichkeitsarbeit/Lists/ptDokumentenbibliothek/PT_DLR_Logo_GR_D_2018_lang.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6597" y="6131741"/>
              <a:ext cx="1400175" cy="490855"/>
            </a:xfrm>
            <a:prstGeom prst="rect">
              <a:avLst/>
            </a:prstGeom>
            <a:noFill/>
            <a:ln>
              <a:noFill/>
            </a:ln>
          </p:spPr>
        </p:pic>
      </p:grpSp>
      <p:sp>
        <p:nvSpPr>
          <p:cNvPr id="26" name="Rechteck 25"/>
          <p:cNvSpPr/>
          <p:nvPr userDrawn="1"/>
        </p:nvSpPr>
        <p:spPr>
          <a:xfrm>
            <a:off x="297484" y="251003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smtClean="0">
                <a:latin typeface="Akkurat" panose="02000503040000020004" pitchFamily="2" charset="0"/>
              </a:rPr>
              <a:t>AR als Perspektive</a:t>
            </a:r>
            <a:endParaRPr lang="de-DE" sz="1050" dirty="0">
              <a:latin typeface="Akkurat" panose="02000503040000020004" pitchFamily="2" charset="0"/>
            </a:endParaRPr>
          </a:p>
        </p:txBody>
      </p:sp>
      <p:sp>
        <p:nvSpPr>
          <p:cNvPr id="24" name="Rechteck 23"/>
          <p:cNvSpPr/>
          <p:nvPr userDrawn="1"/>
        </p:nvSpPr>
        <p:spPr>
          <a:xfrm>
            <a:off x="297482" y="354909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smtClean="0">
                <a:latin typeface="Akkurat" panose="02000503040000020004" pitchFamily="2" charset="0"/>
              </a:rPr>
              <a:t>Lernen mit LernBAR</a:t>
            </a:r>
            <a:endParaRPr lang="de-DE" sz="1050" dirty="0">
              <a:latin typeface="Akkurat" panose="02000503040000020004" pitchFamily="2" charset="0"/>
            </a:endParaRPr>
          </a:p>
        </p:txBody>
      </p:sp>
      <p:pic>
        <p:nvPicPr>
          <p:cNvPr id="25" name="Grafik 24"/>
          <p:cNvPicPr>
            <a:picLocks noChangeAspect="1"/>
          </p:cNvPicPr>
          <p:nvPr userDrawn="1"/>
        </p:nvPicPr>
        <p:blipFill rotWithShape="1">
          <a:blip r:embed="rId11" cstate="print">
            <a:extLst>
              <a:ext uri="{28A0092B-C50C-407E-A947-70E740481C1C}">
                <a14:useLocalDpi xmlns:a14="http://schemas.microsoft.com/office/drawing/2010/main" val="0"/>
              </a:ext>
            </a:extLst>
          </a:blip>
          <a:srcRect r="6202"/>
          <a:stretch/>
        </p:blipFill>
        <p:spPr>
          <a:xfrm>
            <a:off x="297478" y="101330"/>
            <a:ext cx="1573147" cy="718175"/>
          </a:xfrm>
          <a:prstGeom prst="rect">
            <a:avLst/>
          </a:prstGeom>
        </p:spPr>
      </p:pic>
      <p:sp>
        <p:nvSpPr>
          <p:cNvPr id="4" name="Rechteck 3"/>
          <p:cNvSpPr/>
          <p:nvPr userDrawn="1"/>
        </p:nvSpPr>
        <p:spPr>
          <a:xfrm>
            <a:off x="297485" y="941865"/>
            <a:ext cx="1499287" cy="5650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userDrawn="1"/>
        </p:nvSpPr>
        <p:spPr>
          <a:xfrm>
            <a:off x="297478" y="147097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latin typeface="Akkurat" panose="02000503040000020004" pitchFamily="2" charset="0"/>
              </a:rPr>
              <a:t>Agenda</a:t>
            </a:r>
          </a:p>
        </p:txBody>
      </p:sp>
      <p:sp>
        <p:nvSpPr>
          <p:cNvPr id="29" name="Rechteck 28"/>
          <p:cNvSpPr/>
          <p:nvPr userDrawn="1"/>
        </p:nvSpPr>
        <p:spPr>
          <a:xfrm>
            <a:off x="297476" y="406862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smtClean="0">
                <a:latin typeface="Akkurat" panose="02000503040000020004" pitchFamily="2" charset="0"/>
              </a:rPr>
              <a:t>Lehren mit LernBAR</a:t>
            </a:r>
            <a:endParaRPr lang="de-DE" sz="1050" dirty="0">
              <a:latin typeface="Akkurat" panose="02000503040000020004" pitchFamily="2" charset="0"/>
            </a:endParaRPr>
          </a:p>
        </p:txBody>
      </p:sp>
      <p:sp>
        <p:nvSpPr>
          <p:cNvPr id="30" name="Rechteck 29"/>
          <p:cNvSpPr/>
          <p:nvPr userDrawn="1"/>
        </p:nvSpPr>
        <p:spPr>
          <a:xfrm>
            <a:off x="297475" y="458815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baseline="0" dirty="0" smtClean="0">
                <a:latin typeface="Akkurat" panose="02000503040000020004" pitchFamily="2" charset="0"/>
              </a:rPr>
              <a:t>Bewertung</a:t>
            </a:r>
            <a:endParaRPr lang="de-DE" sz="1050" dirty="0">
              <a:latin typeface="Akkurat" panose="02000503040000020004" pitchFamily="2" charset="0"/>
            </a:endParaRPr>
          </a:p>
        </p:txBody>
      </p:sp>
      <p:sp>
        <p:nvSpPr>
          <p:cNvPr id="31" name="Rechteck 30"/>
          <p:cNvSpPr/>
          <p:nvPr userDrawn="1"/>
        </p:nvSpPr>
        <p:spPr>
          <a:xfrm>
            <a:off x="297473" y="6146741"/>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dirty="0" smtClean="0">
                <a:latin typeface="Akkurat" panose="02000503040000020004" pitchFamily="2" charset="0"/>
              </a:rPr>
              <a:t>Webseite &amp; Kontakt</a:t>
            </a:r>
            <a:endParaRPr lang="de-DE" sz="1050" dirty="0">
              <a:latin typeface="Akkurat" panose="02000503040000020004" pitchFamily="2" charset="0"/>
            </a:endParaRPr>
          </a:p>
        </p:txBody>
      </p:sp>
      <p:sp>
        <p:nvSpPr>
          <p:cNvPr id="32" name="Rechteck 31"/>
          <p:cNvSpPr/>
          <p:nvPr userDrawn="1"/>
        </p:nvSpPr>
        <p:spPr>
          <a:xfrm>
            <a:off x="297479" y="302956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err="1" smtClean="0">
                <a:latin typeface="Akkurat" panose="02000503040000020004" pitchFamily="2" charset="0"/>
              </a:rPr>
              <a:t>LernBAR</a:t>
            </a:r>
            <a:r>
              <a:rPr lang="de-DE" sz="1050" dirty="0" smtClean="0">
                <a:latin typeface="Akkurat" panose="02000503040000020004" pitchFamily="2" charset="0"/>
              </a:rPr>
              <a:t> Konzept</a:t>
            </a:r>
            <a:endParaRPr lang="de-DE" sz="1050" dirty="0">
              <a:latin typeface="Akkurat" panose="02000503040000020004" pitchFamily="2" charset="0"/>
            </a:endParaRPr>
          </a:p>
        </p:txBody>
      </p:sp>
      <p:sp>
        <p:nvSpPr>
          <p:cNvPr id="33" name="Rechteck 32"/>
          <p:cNvSpPr/>
          <p:nvPr userDrawn="1"/>
        </p:nvSpPr>
        <p:spPr>
          <a:xfrm>
            <a:off x="297473" y="95144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1050" dirty="0" smtClean="0">
                <a:latin typeface="Akkurat" panose="02000503040000020004" pitchFamily="2" charset="0"/>
              </a:rPr>
              <a:t>Projektübersicht</a:t>
            </a:r>
          </a:p>
        </p:txBody>
      </p:sp>
      <p:sp>
        <p:nvSpPr>
          <p:cNvPr id="5" name="Textfeld 4"/>
          <p:cNvSpPr txBox="1"/>
          <p:nvPr userDrawn="1"/>
        </p:nvSpPr>
        <p:spPr>
          <a:xfrm>
            <a:off x="2306584" y="6611779"/>
            <a:ext cx="9495136" cy="246221"/>
          </a:xfrm>
          <a:prstGeom prst="rect">
            <a:avLst/>
          </a:prstGeom>
          <a:noFill/>
        </p:spPr>
        <p:txBody>
          <a:bodyPr wrap="square" rtlCol="0">
            <a:spAutoFit/>
          </a:bodyPr>
          <a:lstStyle/>
          <a:p>
            <a:pPr marL="0" indent="0" algn="ctr">
              <a:buFont typeface="Arial" panose="020B0604020202020204" pitchFamily="34" charset="0"/>
              <a:buNone/>
            </a:pPr>
            <a:r>
              <a:rPr lang="de-DE" sz="1000" dirty="0" smtClean="0">
                <a:solidFill>
                  <a:srgbClr val="2D6290"/>
                </a:solidFill>
              </a:rPr>
              <a:t>Hauswirtschaft </a:t>
            </a:r>
            <a:r>
              <a:rPr lang="de-DE" sz="1000" dirty="0" err="1" smtClean="0">
                <a:solidFill>
                  <a:srgbClr val="2D6290"/>
                </a:solidFill>
              </a:rPr>
              <a:t>goes</a:t>
            </a:r>
            <a:r>
              <a:rPr lang="de-DE" sz="1000" dirty="0" smtClean="0">
                <a:solidFill>
                  <a:srgbClr val="2D6290"/>
                </a:solidFill>
              </a:rPr>
              <a:t> digital – Mit </a:t>
            </a:r>
            <a:r>
              <a:rPr lang="de-DE" sz="1000" dirty="0" err="1" smtClean="0">
                <a:solidFill>
                  <a:srgbClr val="2D6290"/>
                </a:solidFill>
              </a:rPr>
              <a:t>LernBAR</a:t>
            </a:r>
            <a:r>
              <a:rPr lang="de-DE" sz="1000" dirty="0" smtClean="0">
                <a:solidFill>
                  <a:srgbClr val="2D6290"/>
                </a:solidFill>
              </a:rPr>
              <a:t> neue Perspektiven schaffen</a:t>
            </a:r>
            <a:r>
              <a:rPr lang="de-DE" sz="1000" baseline="0" dirty="0" smtClean="0">
                <a:solidFill>
                  <a:srgbClr val="2D6290"/>
                </a:solidFill>
              </a:rPr>
              <a:t> | </a:t>
            </a:r>
            <a:r>
              <a:rPr lang="de-DE" sz="1000" dirty="0" smtClean="0">
                <a:solidFill>
                  <a:srgbClr val="2D6290"/>
                </a:solidFill>
              </a:rPr>
              <a:t>Tagung: Berufsbildung 4.0 – Alles ist lernbar? – Konzepte und Perspektiven neuer Lernmethoden </a:t>
            </a:r>
            <a:r>
              <a:rPr lang="de-DE" sz="1000" baseline="0" dirty="0" smtClean="0">
                <a:solidFill>
                  <a:srgbClr val="2D6290"/>
                </a:solidFill>
              </a:rPr>
              <a:t>| 24.06.21 </a:t>
            </a:r>
            <a:endParaRPr lang="de-DE" sz="1000" dirty="0">
              <a:solidFill>
                <a:srgbClr val="2D6290"/>
              </a:solidFill>
            </a:endParaRPr>
          </a:p>
        </p:txBody>
      </p:sp>
      <p:sp>
        <p:nvSpPr>
          <p:cNvPr id="27" name="Rechteck 26"/>
          <p:cNvSpPr/>
          <p:nvPr userDrawn="1"/>
        </p:nvSpPr>
        <p:spPr>
          <a:xfrm>
            <a:off x="297472" y="5107681"/>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dirty="0" smtClean="0">
                <a:latin typeface="Akkurat" panose="02000503040000020004" pitchFamily="2" charset="0"/>
              </a:rPr>
              <a:t>Erfahrungsberichte</a:t>
            </a:r>
            <a:endParaRPr lang="de-DE" sz="1050" dirty="0">
              <a:latin typeface="Akkurat" panose="02000503040000020004" pitchFamily="2" charset="0"/>
            </a:endParaRPr>
          </a:p>
        </p:txBody>
      </p:sp>
      <p:sp>
        <p:nvSpPr>
          <p:cNvPr id="34" name="Rechteck 33"/>
          <p:cNvSpPr/>
          <p:nvPr userDrawn="1"/>
        </p:nvSpPr>
        <p:spPr>
          <a:xfrm>
            <a:off x="297473" y="562721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smtClean="0">
                <a:latin typeface="Akkurat" panose="02000503040000020004" pitchFamily="2" charset="0"/>
              </a:rPr>
              <a:t>Fazit</a:t>
            </a:r>
            <a:endParaRPr lang="de-DE" sz="1050" dirty="0">
              <a:latin typeface="Akkurat" panose="02000503040000020004" pitchFamily="2" charset="0"/>
            </a:endParaRPr>
          </a:p>
        </p:txBody>
      </p:sp>
      <p:sp>
        <p:nvSpPr>
          <p:cNvPr id="6" name="Textfeld 5"/>
          <p:cNvSpPr txBox="1"/>
          <p:nvPr userDrawn="1"/>
        </p:nvSpPr>
        <p:spPr>
          <a:xfrm>
            <a:off x="297473" y="6611779"/>
            <a:ext cx="1499286" cy="246221"/>
          </a:xfrm>
          <a:prstGeom prst="rect">
            <a:avLst/>
          </a:prstGeom>
          <a:noFill/>
        </p:spPr>
        <p:txBody>
          <a:bodyPr wrap="square" rtlCol="0">
            <a:spAutoFit/>
          </a:bodyPr>
          <a:lstStyle/>
          <a:p>
            <a:pPr marL="0" indent="0" algn="ctr">
              <a:buFont typeface="Arial" panose="020B0604020202020204" pitchFamily="34" charset="0"/>
              <a:buNone/>
            </a:pPr>
            <a:fld id="{E5DF6791-C0EC-4811-BE79-46EAC3AECC20}" type="slidenum">
              <a:rPr lang="de-DE" sz="1000" smtClean="0">
                <a:solidFill>
                  <a:srgbClr val="2D6290"/>
                </a:solidFill>
              </a:rPr>
              <a:pPr marL="0" indent="0" algn="ctr">
                <a:buFont typeface="Arial" panose="020B0604020202020204" pitchFamily="34" charset="0"/>
                <a:buNone/>
              </a:pPr>
              <a:t>‹Nr.›</a:t>
            </a:fld>
            <a:endParaRPr lang="de-DE" sz="900" dirty="0" smtClean="0">
              <a:solidFill>
                <a:srgbClr val="2D6290"/>
              </a:solidFill>
            </a:endParaRPr>
          </a:p>
        </p:txBody>
      </p:sp>
    </p:spTree>
    <p:extLst>
      <p:ext uri="{BB962C8B-B14F-4D97-AF65-F5344CB8AC3E}">
        <p14:creationId xmlns:p14="http://schemas.microsoft.com/office/powerpoint/2010/main" val="31657790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306594" y="941866"/>
            <a:ext cx="9495136" cy="658114"/>
          </a:xfrm>
          <a:noFill/>
          <a:ln>
            <a:noFill/>
          </a:ln>
        </p:spPr>
        <p:txBody>
          <a:bodyPr anchor="t"/>
          <a:lstStyle>
            <a:lvl1pPr marL="0" algn="l">
              <a:defRPr>
                <a:solidFill>
                  <a:srgbClr val="2D6290"/>
                </a:solidFill>
                <a:latin typeface="Akkurat"/>
              </a:defRPr>
            </a:lvl1pPr>
          </a:lstStyle>
          <a:p>
            <a:r>
              <a:rPr lang="de-DE" dirty="0"/>
              <a:t>Titelmasterformat durch Klicken bearbeiten</a:t>
            </a:r>
          </a:p>
        </p:txBody>
      </p:sp>
      <p:sp>
        <p:nvSpPr>
          <p:cNvPr id="15" name="Textplatzhalter 14"/>
          <p:cNvSpPr>
            <a:spLocks noGrp="1"/>
          </p:cNvSpPr>
          <p:nvPr>
            <p:ph type="body" sz="quarter" idx="13"/>
          </p:nvPr>
        </p:nvSpPr>
        <p:spPr>
          <a:xfrm>
            <a:off x="2306594" y="1859570"/>
            <a:ext cx="9495136" cy="4732819"/>
          </a:xfrm>
          <a:ln>
            <a:noFill/>
          </a:ln>
        </p:spPr>
        <p:txBody>
          <a:bodyPr/>
          <a:lstStyle>
            <a:lvl1pPr>
              <a:defRPr>
                <a:latin typeface="Akkurat" panose="02000503040000020004"/>
              </a:defRPr>
            </a:lvl1pPr>
            <a:lvl2pPr>
              <a:defRPr>
                <a:latin typeface="Akkurat" panose="02000503040000020004"/>
              </a:defRPr>
            </a:lvl2pPr>
            <a:lvl3pPr>
              <a:defRPr>
                <a:latin typeface="Akkurat" panose="02000503040000020004"/>
              </a:defRPr>
            </a:lvl3pPr>
            <a:lvl4pPr>
              <a:defRPr>
                <a:latin typeface="Akkurat" panose="02000503040000020004"/>
              </a:defRPr>
            </a:lvl4pPr>
            <a:lvl5pPr>
              <a:defRPr>
                <a:latin typeface="Akkurat" panose="02000503040000020004"/>
              </a:defRPr>
            </a:lvl5pPr>
          </a:lstStyle>
          <a:p>
            <a:pPr lvl="0"/>
            <a:r>
              <a:rPr lang="de-DE" dirty="0" smtClean="0"/>
              <a:t>Formatvorlagen </a:t>
            </a:r>
            <a:r>
              <a:rPr lang="de-DE" dirty="0"/>
              <a:t>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Rechteck 2"/>
          <p:cNvSpPr/>
          <p:nvPr userDrawn="1"/>
        </p:nvSpPr>
        <p:spPr>
          <a:xfrm>
            <a:off x="297481" y="199050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smtClean="0">
                <a:latin typeface="Akkurat" panose="02000503040000020004" pitchFamily="2" charset="0"/>
              </a:rPr>
              <a:t>Projektziele</a:t>
            </a:r>
            <a:endParaRPr lang="de-DE" sz="1050" dirty="0">
              <a:latin typeface="Akkurat" panose="02000503040000020004" pitchFamily="2" charset="0"/>
            </a:endParaRPr>
          </a:p>
        </p:txBody>
      </p:sp>
      <p:grpSp>
        <p:nvGrpSpPr>
          <p:cNvPr id="13" name="Gruppieren 12"/>
          <p:cNvGrpSpPr/>
          <p:nvPr userDrawn="1"/>
        </p:nvGrpSpPr>
        <p:grpSpPr>
          <a:xfrm>
            <a:off x="2306584" y="165423"/>
            <a:ext cx="9495136" cy="654082"/>
            <a:chOff x="225222" y="5904644"/>
            <a:chExt cx="11801550" cy="849747"/>
          </a:xfrm>
        </p:grpSpPr>
        <p:pic>
          <p:nvPicPr>
            <p:cNvPr id="14" name="Picture 5" descr="JG-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6706" y="6167771"/>
              <a:ext cx="897064" cy="43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logo_hannoversche Werkstätt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6445" y="6176604"/>
              <a:ext cx="1068134" cy="36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descr="logo_lhe_service_gmbh"/>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33" r="7589"/>
            <a:stretch/>
          </p:blipFill>
          <p:spPr bwMode="auto">
            <a:xfrm>
              <a:off x="1779600" y="6241605"/>
              <a:ext cx="2074718" cy="27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TUD-klei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948" r="6704"/>
            <a:stretch/>
          </p:blipFill>
          <p:spPr bwMode="auto">
            <a:xfrm>
              <a:off x="225222" y="6109384"/>
              <a:ext cx="1492251" cy="46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fik 18"/>
            <p:cNvPicPr>
              <a:picLocks noChangeAspect="1"/>
            </p:cNvPicPr>
            <p:nvPr/>
          </p:nvPicPr>
          <p:blipFill rotWithShape="1">
            <a:blip r:embed="rId6"/>
            <a:srcRect l="9407" t="7012" r="16273" b="10815"/>
            <a:stretch/>
          </p:blipFill>
          <p:spPr>
            <a:xfrm>
              <a:off x="6005897" y="5904644"/>
              <a:ext cx="1084118" cy="849747"/>
            </a:xfrm>
            <a:prstGeom prst="rect">
              <a:avLst/>
            </a:prstGeom>
          </p:spPr>
        </p:pic>
        <p:pic>
          <p:nvPicPr>
            <p:cNvPr id="20" name="Grafik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2871" y="6042972"/>
              <a:ext cx="1283726" cy="573092"/>
            </a:xfrm>
            <a:prstGeom prst="rect">
              <a:avLst/>
            </a:prstGeom>
          </p:spPr>
        </p:pic>
        <p:pic>
          <p:nvPicPr>
            <p:cNvPr id="21" name="Grafik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90242" y="6141324"/>
              <a:ext cx="942525" cy="484174"/>
            </a:xfrm>
            <a:prstGeom prst="rect">
              <a:avLst/>
            </a:prstGeom>
          </p:spPr>
        </p:pic>
        <p:pic>
          <p:nvPicPr>
            <p:cNvPr id="22" name="Grafik 21" descr="V:\LernBAR(VIA2work)\Intern\Design\Grafikdesign\Logos\Logos_DLR_BMBF_ESF_EU\EU\EU-Logo A4 links.gif"/>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80619" y="6112379"/>
              <a:ext cx="1123950" cy="503555"/>
            </a:xfrm>
            <a:prstGeom prst="rect">
              <a:avLst/>
            </a:prstGeom>
            <a:noFill/>
            <a:ln>
              <a:noFill/>
            </a:ln>
          </p:spPr>
        </p:pic>
        <p:pic>
          <p:nvPicPr>
            <p:cNvPr id="23" name="Grafik 22" descr="http://portal.pt-dlr.de/sites/oeffentlichkeitsarbeit/Lists/ptDokumentenbibliothek/PT_DLR_Logo_GR_D_2018_lang.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6597" y="6131741"/>
              <a:ext cx="1400175" cy="490855"/>
            </a:xfrm>
            <a:prstGeom prst="rect">
              <a:avLst/>
            </a:prstGeom>
            <a:noFill/>
            <a:ln>
              <a:noFill/>
            </a:ln>
          </p:spPr>
        </p:pic>
      </p:grpSp>
      <p:sp>
        <p:nvSpPr>
          <p:cNvPr id="26" name="Rechteck 25"/>
          <p:cNvSpPr/>
          <p:nvPr userDrawn="1"/>
        </p:nvSpPr>
        <p:spPr>
          <a:xfrm>
            <a:off x="297484" y="251003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smtClean="0">
                <a:latin typeface="Akkurat" panose="02000503040000020004" pitchFamily="2" charset="0"/>
              </a:rPr>
              <a:t>AR als Perspektive</a:t>
            </a:r>
            <a:endParaRPr lang="de-DE" sz="1050" dirty="0">
              <a:latin typeface="Akkurat" panose="02000503040000020004" pitchFamily="2" charset="0"/>
            </a:endParaRPr>
          </a:p>
        </p:txBody>
      </p:sp>
      <p:sp>
        <p:nvSpPr>
          <p:cNvPr id="24" name="Rechteck 23"/>
          <p:cNvSpPr/>
          <p:nvPr userDrawn="1"/>
        </p:nvSpPr>
        <p:spPr>
          <a:xfrm>
            <a:off x="297482" y="354909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smtClean="0">
                <a:latin typeface="Akkurat" panose="02000503040000020004" pitchFamily="2" charset="0"/>
              </a:rPr>
              <a:t>Lernen mit LernBAR</a:t>
            </a:r>
            <a:endParaRPr lang="de-DE" sz="1050" dirty="0">
              <a:latin typeface="Akkurat" panose="02000503040000020004" pitchFamily="2" charset="0"/>
            </a:endParaRPr>
          </a:p>
        </p:txBody>
      </p:sp>
      <p:pic>
        <p:nvPicPr>
          <p:cNvPr id="25" name="Grafik 24"/>
          <p:cNvPicPr>
            <a:picLocks noChangeAspect="1"/>
          </p:cNvPicPr>
          <p:nvPr userDrawn="1"/>
        </p:nvPicPr>
        <p:blipFill rotWithShape="1">
          <a:blip r:embed="rId11" cstate="print">
            <a:extLst>
              <a:ext uri="{28A0092B-C50C-407E-A947-70E740481C1C}">
                <a14:useLocalDpi xmlns:a14="http://schemas.microsoft.com/office/drawing/2010/main" val="0"/>
              </a:ext>
            </a:extLst>
          </a:blip>
          <a:srcRect r="6202"/>
          <a:stretch/>
        </p:blipFill>
        <p:spPr>
          <a:xfrm>
            <a:off x="297478" y="101330"/>
            <a:ext cx="1573147" cy="718175"/>
          </a:xfrm>
          <a:prstGeom prst="rect">
            <a:avLst/>
          </a:prstGeom>
        </p:spPr>
      </p:pic>
      <p:sp>
        <p:nvSpPr>
          <p:cNvPr id="4" name="Rechteck 3"/>
          <p:cNvSpPr/>
          <p:nvPr userDrawn="1"/>
        </p:nvSpPr>
        <p:spPr>
          <a:xfrm>
            <a:off x="297485" y="941865"/>
            <a:ext cx="1499287" cy="5650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userDrawn="1"/>
        </p:nvSpPr>
        <p:spPr>
          <a:xfrm>
            <a:off x="297478" y="147097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latin typeface="Akkurat" panose="02000503040000020004" pitchFamily="2" charset="0"/>
              </a:rPr>
              <a:t>Agenda</a:t>
            </a:r>
          </a:p>
        </p:txBody>
      </p:sp>
      <p:sp>
        <p:nvSpPr>
          <p:cNvPr id="29" name="Rechteck 28"/>
          <p:cNvSpPr/>
          <p:nvPr userDrawn="1"/>
        </p:nvSpPr>
        <p:spPr>
          <a:xfrm>
            <a:off x="297476" y="406862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dirty="0" smtClean="0">
                <a:latin typeface="Akkurat" panose="02000503040000020004" pitchFamily="2" charset="0"/>
              </a:rPr>
              <a:t>Lehren mit </a:t>
            </a:r>
            <a:r>
              <a:rPr lang="de-DE" sz="1050" dirty="0" err="1" smtClean="0">
                <a:latin typeface="Akkurat" panose="02000503040000020004" pitchFamily="2" charset="0"/>
              </a:rPr>
              <a:t>LernBAR</a:t>
            </a:r>
            <a:endParaRPr lang="de-DE" sz="1050" dirty="0">
              <a:latin typeface="Akkurat" panose="02000503040000020004" pitchFamily="2" charset="0"/>
            </a:endParaRPr>
          </a:p>
        </p:txBody>
      </p:sp>
      <p:sp>
        <p:nvSpPr>
          <p:cNvPr id="30" name="Rechteck 29"/>
          <p:cNvSpPr/>
          <p:nvPr userDrawn="1"/>
        </p:nvSpPr>
        <p:spPr>
          <a:xfrm>
            <a:off x="297475" y="458815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baseline="0" dirty="0" smtClean="0">
                <a:latin typeface="Akkurat" panose="02000503040000020004" pitchFamily="2" charset="0"/>
              </a:rPr>
              <a:t>Bewertung</a:t>
            </a:r>
            <a:endParaRPr lang="de-DE" sz="1050" dirty="0">
              <a:latin typeface="Akkurat" panose="02000503040000020004" pitchFamily="2" charset="0"/>
            </a:endParaRPr>
          </a:p>
        </p:txBody>
      </p:sp>
      <p:sp>
        <p:nvSpPr>
          <p:cNvPr id="31" name="Rechteck 30"/>
          <p:cNvSpPr/>
          <p:nvPr userDrawn="1"/>
        </p:nvSpPr>
        <p:spPr>
          <a:xfrm>
            <a:off x="297473" y="6146741"/>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dirty="0" smtClean="0">
                <a:latin typeface="Akkurat" panose="02000503040000020004" pitchFamily="2" charset="0"/>
              </a:rPr>
              <a:t>Webseite &amp; Kontakt</a:t>
            </a:r>
            <a:endParaRPr lang="de-DE" sz="1050" dirty="0">
              <a:latin typeface="Akkurat" panose="02000503040000020004" pitchFamily="2" charset="0"/>
            </a:endParaRPr>
          </a:p>
        </p:txBody>
      </p:sp>
      <p:sp>
        <p:nvSpPr>
          <p:cNvPr id="32" name="Rechteck 31"/>
          <p:cNvSpPr/>
          <p:nvPr userDrawn="1"/>
        </p:nvSpPr>
        <p:spPr>
          <a:xfrm>
            <a:off x="297479" y="302956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err="1" smtClean="0">
                <a:latin typeface="Akkurat" panose="02000503040000020004" pitchFamily="2" charset="0"/>
              </a:rPr>
              <a:t>LernBAR</a:t>
            </a:r>
            <a:r>
              <a:rPr lang="de-DE" sz="1050" dirty="0" smtClean="0">
                <a:latin typeface="Akkurat" panose="02000503040000020004" pitchFamily="2" charset="0"/>
              </a:rPr>
              <a:t> Konzept</a:t>
            </a:r>
            <a:endParaRPr lang="de-DE" sz="1050" dirty="0">
              <a:latin typeface="Akkurat" panose="02000503040000020004" pitchFamily="2" charset="0"/>
            </a:endParaRPr>
          </a:p>
        </p:txBody>
      </p:sp>
      <p:sp>
        <p:nvSpPr>
          <p:cNvPr id="33" name="Rechteck 32"/>
          <p:cNvSpPr/>
          <p:nvPr userDrawn="1"/>
        </p:nvSpPr>
        <p:spPr>
          <a:xfrm>
            <a:off x="297473" y="95144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1050" dirty="0" smtClean="0">
                <a:latin typeface="Akkurat" panose="02000503040000020004" pitchFamily="2" charset="0"/>
              </a:rPr>
              <a:t>Projektübersicht</a:t>
            </a:r>
          </a:p>
        </p:txBody>
      </p:sp>
      <p:sp>
        <p:nvSpPr>
          <p:cNvPr id="5" name="Textfeld 4"/>
          <p:cNvSpPr txBox="1"/>
          <p:nvPr userDrawn="1"/>
        </p:nvSpPr>
        <p:spPr>
          <a:xfrm>
            <a:off x="2306584" y="6611779"/>
            <a:ext cx="9495136" cy="246221"/>
          </a:xfrm>
          <a:prstGeom prst="rect">
            <a:avLst/>
          </a:prstGeom>
          <a:noFill/>
        </p:spPr>
        <p:txBody>
          <a:bodyPr wrap="square" rtlCol="0">
            <a:spAutoFit/>
          </a:bodyPr>
          <a:lstStyle/>
          <a:p>
            <a:pPr marL="0" indent="0" algn="ctr">
              <a:buFont typeface="Arial" panose="020B0604020202020204" pitchFamily="34" charset="0"/>
              <a:buNone/>
            </a:pPr>
            <a:r>
              <a:rPr lang="de-DE" sz="1000" dirty="0" smtClean="0">
                <a:solidFill>
                  <a:srgbClr val="2D6290"/>
                </a:solidFill>
              </a:rPr>
              <a:t>Hauswirtschaft </a:t>
            </a:r>
            <a:r>
              <a:rPr lang="de-DE" sz="1000" dirty="0" err="1" smtClean="0">
                <a:solidFill>
                  <a:srgbClr val="2D6290"/>
                </a:solidFill>
              </a:rPr>
              <a:t>goes</a:t>
            </a:r>
            <a:r>
              <a:rPr lang="de-DE" sz="1000" dirty="0" smtClean="0">
                <a:solidFill>
                  <a:srgbClr val="2D6290"/>
                </a:solidFill>
              </a:rPr>
              <a:t> digital – Mit </a:t>
            </a:r>
            <a:r>
              <a:rPr lang="de-DE" sz="1000" dirty="0" err="1" smtClean="0">
                <a:solidFill>
                  <a:srgbClr val="2D6290"/>
                </a:solidFill>
              </a:rPr>
              <a:t>LernBAR</a:t>
            </a:r>
            <a:r>
              <a:rPr lang="de-DE" sz="1000" dirty="0" smtClean="0">
                <a:solidFill>
                  <a:srgbClr val="2D6290"/>
                </a:solidFill>
              </a:rPr>
              <a:t> neue Perspektiven schaffen</a:t>
            </a:r>
            <a:r>
              <a:rPr lang="de-DE" sz="1000" baseline="0" dirty="0" smtClean="0">
                <a:solidFill>
                  <a:srgbClr val="2D6290"/>
                </a:solidFill>
              </a:rPr>
              <a:t> | </a:t>
            </a:r>
            <a:r>
              <a:rPr lang="de-DE" sz="1000" dirty="0" smtClean="0">
                <a:solidFill>
                  <a:srgbClr val="2D6290"/>
                </a:solidFill>
              </a:rPr>
              <a:t>Tagung: Berufsbildung 4.0 – Alles ist lernbar? – Konzepte und Perspektiven neuer Lernmethoden </a:t>
            </a:r>
            <a:r>
              <a:rPr lang="de-DE" sz="1000" baseline="0" dirty="0" smtClean="0">
                <a:solidFill>
                  <a:srgbClr val="2D6290"/>
                </a:solidFill>
              </a:rPr>
              <a:t>| 24.06.21 </a:t>
            </a:r>
            <a:endParaRPr lang="de-DE" sz="1000" dirty="0">
              <a:solidFill>
                <a:srgbClr val="2D6290"/>
              </a:solidFill>
            </a:endParaRPr>
          </a:p>
        </p:txBody>
      </p:sp>
      <p:sp>
        <p:nvSpPr>
          <p:cNvPr id="27" name="Rechteck 26"/>
          <p:cNvSpPr/>
          <p:nvPr userDrawn="1"/>
        </p:nvSpPr>
        <p:spPr>
          <a:xfrm>
            <a:off x="297472" y="5107681"/>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dirty="0" smtClean="0">
                <a:latin typeface="Akkurat" panose="02000503040000020004" pitchFamily="2" charset="0"/>
              </a:rPr>
              <a:t>Erfahrungsberichte</a:t>
            </a:r>
            <a:endParaRPr lang="de-DE" sz="1050" dirty="0">
              <a:latin typeface="Akkurat" panose="02000503040000020004" pitchFamily="2" charset="0"/>
            </a:endParaRPr>
          </a:p>
        </p:txBody>
      </p:sp>
      <p:sp>
        <p:nvSpPr>
          <p:cNvPr id="34" name="Rechteck 33"/>
          <p:cNvSpPr/>
          <p:nvPr userDrawn="1"/>
        </p:nvSpPr>
        <p:spPr>
          <a:xfrm>
            <a:off x="297473" y="562721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smtClean="0">
                <a:latin typeface="Akkurat" panose="02000503040000020004" pitchFamily="2" charset="0"/>
              </a:rPr>
              <a:t>Fazit</a:t>
            </a:r>
            <a:endParaRPr lang="de-DE" sz="1050" dirty="0">
              <a:latin typeface="Akkurat" panose="02000503040000020004" pitchFamily="2" charset="0"/>
            </a:endParaRPr>
          </a:p>
        </p:txBody>
      </p:sp>
      <p:sp>
        <p:nvSpPr>
          <p:cNvPr id="6" name="Textfeld 5"/>
          <p:cNvSpPr txBox="1"/>
          <p:nvPr userDrawn="1"/>
        </p:nvSpPr>
        <p:spPr>
          <a:xfrm>
            <a:off x="297473" y="6611779"/>
            <a:ext cx="1499286" cy="246221"/>
          </a:xfrm>
          <a:prstGeom prst="rect">
            <a:avLst/>
          </a:prstGeom>
          <a:noFill/>
        </p:spPr>
        <p:txBody>
          <a:bodyPr wrap="square" rtlCol="0">
            <a:spAutoFit/>
          </a:bodyPr>
          <a:lstStyle/>
          <a:p>
            <a:pPr marL="0" indent="0" algn="ctr">
              <a:buFont typeface="Arial" panose="020B0604020202020204" pitchFamily="34" charset="0"/>
              <a:buNone/>
            </a:pPr>
            <a:fld id="{E5DF6791-C0EC-4811-BE79-46EAC3AECC20}" type="slidenum">
              <a:rPr lang="de-DE" sz="1000" smtClean="0">
                <a:solidFill>
                  <a:srgbClr val="2D6290"/>
                </a:solidFill>
              </a:rPr>
              <a:pPr marL="0" indent="0" algn="ctr">
                <a:buFont typeface="Arial" panose="020B0604020202020204" pitchFamily="34" charset="0"/>
                <a:buNone/>
              </a:pPr>
              <a:t>‹Nr.›</a:t>
            </a:fld>
            <a:endParaRPr lang="de-DE" sz="900" dirty="0" smtClean="0">
              <a:solidFill>
                <a:srgbClr val="2D6290"/>
              </a:solidFill>
            </a:endParaRPr>
          </a:p>
        </p:txBody>
      </p:sp>
    </p:spTree>
    <p:extLst>
      <p:ext uri="{BB962C8B-B14F-4D97-AF65-F5344CB8AC3E}">
        <p14:creationId xmlns:p14="http://schemas.microsoft.com/office/powerpoint/2010/main" val="7776721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306594" y="941866"/>
            <a:ext cx="9495136" cy="658114"/>
          </a:xfrm>
          <a:noFill/>
          <a:ln>
            <a:noFill/>
          </a:ln>
        </p:spPr>
        <p:txBody>
          <a:bodyPr anchor="t"/>
          <a:lstStyle>
            <a:lvl1pPr marL="0" algn="l">
              <a:defRPr>
                <a:solidFill>
                  <a:srgbClr val="2D6290"/>
                </a:solidFill>
                <a:latin typeface="Akkurat"/>
              </a:defRPr>
            </a:lvl1pPr>
          </a:lstStyle>
          <a:p>
            <a:r>
              <a:rPr lang="de-DE" dirty="0"/>
              <a:t>Titelmasterformat durch Klicken bearbeiten</a:t>
            </a:r>
          </a:p>
        </p:txBody>
      </p:sp>
      <p:sp>
        <p:nvSpPr>
          <p:cNvPr id="15" name="Textplatzhalter 14"/>
          <p:cNvSpPr>
            <a:spLocks noGrp="1"/>
          </p:cNvSpPr>
          <p:nvPr>
            <p:ph type="body" sz="quarter" idx="13"/>
          </p:nvPr>
        </p:nvSpPr>
        <p:spPr>
          <a:xfrm>
            <a:off x="2306594" y="1859570"/>
            <a:ext cx="9495136" cy="4732819"/>
          </a:xfrm>
          <a:ln>
            <a:noFill/>
          </a:ln>
        </p:spPr>
        <p:txBody>
          <a:bodyPr/>
          <a:lstStyle>
            <a:lvl1pPr>
              <a:defRPr>
                <a:latin typeface="Akkurat" panose="02000503040000020004"/>
              </a:defRPr>
            </a:lvl1pPr>
            <a:lvl2pPr>
              <a:defRPr>
                <a:latin typeface="Akkurat" panose="02000503040000020004"/>
              </a:defRPr>
            </a:lvl2pPr>
            <a:lvl3pPr>
              <a:defRPr>
                <a:latin typeface="Akkurat" panose="02000503040000020004"/>
              </a:defRPr>
            </a:lvl3pPr>
            <a:lvl4pPr>
              <a:defRPr>
                <a:latin typeface="Akkurat" panose="02000503040000020004"/>
              </a:defRPr>
            </a:lvl4pPr>
            <a:lvl5pPr>
              <a:defRPr>
                <a:latin typeface="Akkurat" panose="02000503040000020004"/>
              </a:defRPr>
            </a:lvl5pPr>
          </a:lstStyle>
          <a:p>
            <a:pPr lvl="0"/>
            <a:r>
              <a:rPr lang="de-DE" dirty="0" smtClean="0"/>
              <a:t>Formatvorlagen </a:t>
            </a:r>
            <a:r>
              <a:rPr lang="de-DE" dirty="0"/>
              <a:t>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Rechteck 2"/>
          <p:cNvSpPr/>
          <p:nvPr userDrawn="1"/>
        </p:nvSpPr>
        <p:spPr>
          <a:xfrm>
            <a:off x="297481" y="199050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smtClean="0">
                <a:latin typeface="Akkurat" panose="02000503040000020004" pitchFamily="2" charset="0"/>
              </a:rPr>
              <a:t>Projektziele</a:t>
            </a:r>
            <a:endParaRPr lang="de-DE" sz="1050" dirty="0">
              <a:latin typeface="Akkurat" panose="02000503040000020004" pitchFamily="2" charset="0"/>
            </a:endParaRPr>
          </a:p>
        </p:txBody>
      </p:sp>
      <p:grpSp>
        <p:nvGrpSpPr>
          <p:cNvPr id="13" name="Gruppieren 12"/>
          <p:cNvGrpSpPr/>
          <p:nvPr userDrawn="1"/>
        </p:nvGrpSpPr>
        <p:grpSpPr>
          <a:xfrm>
            <a:off x="2306584" y="165423"/>
            <a:ext cx="9495136" cy="654082"/>
            <a:chOff x="225222" y="5904644"/>
            <a:chExt cx="11801550" cy="849747"/>
          </a:xfrm>
        </p:grpSpPr>
        <p:pic>
          <p:nvPicPr>
            <p:cNvPr id="14" name="Picture 5" descr="JG-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6706" y="6167771"/>
              <a:ext cx="897064" cy="43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logo_hannoversche Werkstätt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6445" y="6176604"/>
              <a:ext cx="1068134" cy="36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descr="logo_lhe_service_gmbh"/>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33" r="7589"/>
            <a:stretch/>
          </p:blipFill>
          <p:spPr bwMode="auto">
            <a:xfrm>
              <a:off x="1779600" y="6241605"/>
              <a:ext cx="2074718" cy="27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TUD-klei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948" r="6704"/>
            <a:stretch/>
          </p:blipFill>
          <p:spPr bwMode="auto">
            <a:xfrm>
              <a:off x="225222" y="6109384"/>
              <a:ext cx="1492251" cy="46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fik 18"/>
            <p:cNvPicPr>
              <a:picLocks noChangeAspect="1"/>
            </p:cNvPicPr>
            <p:nvPr/>
          </p:nvPicPr>
          <p:blipFill rotWithShape="1">
            <a:blip r:embed="rId6"/>
            <a:srcRect l="9407" t="7012" r="16273" b="10815"/>
            <a:stretch/>
          </p:blipFill>
          <p:spPr>
            <a:xfrm>
              <a:off x="6005897" y="5904644"/>
              <a:ext cx="1084118" cy="849747"/>
            </a:xfrm>
            <a:prstGeom prst="rect">
              <a:avLst/>
            </a:prstGeom>
          </p:spPr>
        </p:pic>
        <p:pic>
          <p:nvPicPr>
            <p:cNvPr id="20" name="Grafik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2871" y="6042972"/>
              <a:ext cx="1283726" cy="573092"/>
            </a:xfrm>
            <a:prstGeom prst="rect">
              <a:avLst/>
            </a:prstGeom>
          </p:spPr>
        </p:pic>
        <p:pic>
          <p:nvPicPr>
            <p:cNvPr id="21" name="Grafik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90242" y="6141324"/>
              <a:ext cx="942525" cy="484174"/>
            </a:xfrm>
            <a:prstGeom prst="rect">
              <a:avLst/>
            </a:prstGeom>
          </p:spPr>
        </p:pic>
        <p:pic>
          <p:nvPicPr>
            <p:cNvPr id="22" name="Grafik 21" descr="V:\LernBAR(VIA2work)\Intern\Design\Grafikdesign\Logos\Logos_DLR_BMBF_ESF_EU\EU\EU-Logo A4 links.gif"/>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80619" y="6112379"/>
              <a:ext cx="1123950" cy="503555"/>
            </a:xfrm>
            <a:prstGeom prst="rect">
              <a:avLst/>
            </a:prstGeom>
            <a:noFill/>
            <a:ln>
              <a:noFill/>
            </a:ln>
          </p:spPr>
        </p:pic>
        <p:pic>
          <p:nvPicPr>
            <p:cNvPr id="23" name="Grafik 22" descr="http://portal.pt-dlr.de/sites/oeffentlichkeitsarbeit/Lists/ptDokumentenbibliothek/PT_DLR_Logo_GR_D_2018_lang.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6597" y="6131741"/>
              <a:ext cx="1400175" cy="490855"/>
            </a:xfrm>
            <a:prstGeom prst="rect">
              <a:avLst/>
            </a:prstGeom>
            <a:noFill/>
            <a:ln>
              <a:noFill/>
            </a:ln>
          </p:spPr>
        </p:pic>
      </p:grpSp>
      <p:sp>
        <p:nvSpPr>
          <p:cNvPr id="26" name="Rechteck 25"/>
          <p:cNvSpPr/>
          <p:nvPr userDrawn="1"/>
        </p:nvSpPr>
        <p:spPr>
          <a:xfrm>
            <a:off x="297484" y="251003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smtClean="0">
                <a:latin typeface="Akkurat" panose="02000503040000020004" pitchFamily="2" charset="0"/>
              </a:rPr>
              <a:t>AR als Perspektive</a:t>
            </a:r>
            <a:endParaRPr lang="de-DE" sz="1050" dirty="0">
              <a:latin typeface="Akkurat" panose="02000503040000020004" pitchFamily="2" charset="0"/>
            </a:endParaRPr>
          </a:p>
        </p:txBody>
      </p:sp>
      <p:sp>
        <p:nvSpPr>
          <p:cNvPr id="24" name="Rechteck 23"/>
          <p:cNvSpPr/>
          <p:nvPr userDrawn="1"/>
        </p:nvSpPr>
        <p:spPr>
          <a:xfrm>
            <a:off x="297482" y="354909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smtClean="0">
                <a:latin typeface="Akkurat" panose="02000503040000020004" pitchFamily="2" charset="0"/>
              </a:rPr>
              <a:t>Lernen mit LernBAR</a:t>
            </a:r>
            <a:endParaRPr lang="de-DE" sz="1050" dirty="0">
              <a:latin typeface="Akkurat" panose="02000503040000020004" pitchFamily="2" charset="0"/>
            </a:endParaRPr>
          </a:p>
        </p:txBody>
      </p:sp>
      <p:pic>
        <p:nvPicPr>
          <p:cNvPr id="25" name="Grafik 24"/>
          <p:cNvPicPr>
            <a:picLocks noChangeAspect="1"/>
          </p:cNvPicPr>
          <p:nvPr userDrawn="1"/>
        </p:nvPicPr>
        <p:blipFill rotWithShape="1">
          <a:blip r:embed="rId11" cstate="print">
            <a:extLst>
              <a:ext uri="{28A0092B-C50C-407E-A947-70E740481C1C}">
                <a14:useLocalDpi xmlns:a14="http://schemas.microsoft.com/office/drawing/2010/main" val="0"/>
              </a:ext>
            </a:extLst>
          </a:blip>
          <a:srcRect r="6202"/>
          <a:stretch/>
        </p:blipFill>
        <p:spPr>
          <a:xfrm>
            <a:off x="297478" y="101330"/>
            <a:ext cx="1573147" cy="718175"/>
          </a:xfrm>
          <a:prstGeom prst="rect">
            <a:avLst/>
          </a:prstGeom>
        </p:spPr>
      </p:pic>
      <p:sp>
        <p:nvSpPr>
          <p:cNvPr id="4" name="Rechteck 3"/>
          <p:cNvSpPr/>
          <p:nvPr userDrawn="1"/>
        </p:nvSpPr>
        <p:spPr>
          <a:xfrm>
            <a:off x="297485" y="941865"/>
            <a:ext cx="1499287" cy="5650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userDrawn="1"/>
        </p:nvSpPr>
        <p:spPr>
          <a:xfrm>
            <a:off x="297478" y="147097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latin typeface="Akkurat" panose="02000503040000020004" pitchFamily="2" charset="0"/>
              </a:rPr>
              <a:t>Agenda</a:t>
            </a:r>
          </a:p>
        </p:txBody>
      </p:sp>
      <p:sp>
        <p:nvSpPr>
          <p:cNvPr id="29" name="Rechteck 28"/>
          <p:cNvSpPr/>
          <p:nvPr userDrawn="1"/>
        </p:nvSpPr>
        <p:spPr>
          <a:xfrm>
            <a:off x="297476" y="406862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dirty="0" smtClean="0">
                <a:latin typeface="Akkurat" panose="02000503040000020004" pitchFamily="2" charset="0"/>
              </a:rPr>
              <a:t>Lehren mit </a:t>
            </a:r>
            <a:r>
              <a:rPr lang="de-DE" sz="1050" dirty="0" err="1" smtClean="0">
                <a:latin typeface="Akkurat" panose="02000503040000020004" pitchFamily="2" charset="0"/>
              </a:rPr>
              <a:t>LernBAR</a:t>
            </a:r>
            <a:endParaRPr lang="de-DE" sz="1050" dirty="0">
              <a:latin typeface="Akkurat" panose="02000503040000020004" pitchFamily="2" charset="0"/>
            </a:endParaRPr>
          </a:p>
        </p:txBody>
      </p:sp>
      <p:sp>
        <p:nvSpPr>
          <p:cNvPr id="30" name="Rechteck 29"/>
          <p:cNvSpPr/>
          <p:nvPr userDrawn="1"/>
        </p:nvSpPr>
        <p:spPr>
          <a:xfrm>
            <a:off x="297475" y="458815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baseline="0" dirty="0" smtClean="0">
                <a:latin typeface="Akkurat" panose="02000503040000020004" pitchFamily="2" charset="0"/>
              </a:rPr>
              <a:t>Bewertung</a:t>
            </a:r>
            <a:endParaRPr lang="de-DE" sz="1050" dirty="0">
              <a:latin typeface="Akkurat" panose="02000503040000020004" pitchFamily="2" charset="0"/>
            </a:endParaRPr>
          </a:p>
        </p:txBody>
      </p:sp>
      <p:sp>
        <p:nvSpPr>
          <p:cNvPr id="31" name="Rechteck 30"/>
          <p:cNvSpPr/>
          <p:nvPr userDrawn="1"/>
        </p:nvSpPr>
        <p:spPr>
          <a:xfrm>
            <a:off x="297473" y="6146741"/>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dirty="0" smtClean="0">
                <a:latin typeface="Akkurat" panose="02000503040000020004" pitchFamily="2" charset="0"/>
              </a:rPr>
              <a:t>Webseite &amp; Kontakt</a:t>
            </a:r>
            <a:endParaRPr lang="de-DE" sz="1050" dirty="0">
              <a:latin typeface="Akkurat" panose="02000503040000020004" pitchFamily="2" charset="0"/>
            </a:endParaRPr>
          </a:p>
        </p:txBody>
      </p:sp>
      <p:sp>
        <p:nvSpPr>
          <p:cNvPr id="32" name="Rechteck 31"/>
          <p:cNvSpPr/>
          <p:nvPr userDrawn="1"/>
        </p:nvSpPr>
        <p:spPr>
          <a:xfrm>
            <a:off x="297479" y="302956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err="1" smtClean="0">
                <a:latin typeface="Akkurat" panose="02000503040000020004" pitchFamily="2" charset="0"/>
              </a:rPr>
              <a:t>LernBAR</a:t>
            </a:r>
            <a:r>
              <a:rPr lang="de-DE" sz="1050" dirty="0" smtClean="0">
                <a:latin typeface="Akkurat" panose="02000503040000020004" pitchFamily="2" charset="0"/>
              </a:rPr>
              <a:t> Konzept</a:t>
            </a:r>
            <a:endParaRPr lang="de-DE" sz="1050" dirty="0">
              <a:latin typeface="Akkurat" panose="02000503040000020004" pitchFamily="2" charset="0"/>
            </a:endParaRPr>
          </a:p>
        </p:txBody>
      </p:sp>
      <p:sp>
        <p:nvSpPr>
          <p:cNvPr id="33" name="Rechteck 32"/>
          <p:cNvSpPr/>
          <p:nvPr userDrawn="1"/>
        </p:nvSpPr>
        <p:spPr>
          <a:xfrm>
            <a:off x="297473" y="95144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1050" dirty="0" smtClean="0">
                <a:latin typeface="Akkurat" panose="02000503040000020004" pitchFamily="2" charset="0"/>
              </a:rPr>
              <a:t>Projektübersicht</a:t>
            </a:r>
          </a:p>
        </p:txBody>
      </p:sp>
      <p:sp>
        <p:nvSpPr>
          <p:cNvPr id="5" name="Textfeld 4"/>
          <p:cNvSpPr txBox="1"/>
          <p:nvPr userDrawn="1"/>
        </p:nvSpPr>
        <p:spPr>
          <a:xfrm>
            <a:off x="2306584" y="6611779"/>
            <a:ext cx="9495136" cy="246221"/>
          </a:xfrm>
          <a:prstGeom prst="rect">
            <a:avLst/>
          </a:prstGeom>
          <a:noFill/>
        </p:spPr>
        <p:txBody>
          <a:bodyPr wrap="square" rtlCol="0">
            <a:spAutoFit/>
          </a:bodyPr>
          <a:lstStyle/>
          <a:p>
            <a:pPr marL="0" indent="0" algn="ctr">
              <a:buFont typeface="Arial" panose="020B0604020202020204" pitchFamily="34" charset="0"/>
              <a:buNone/>
            </a:pPr>
            <a:r>
              <a:rPr lang="de-DE" sz="1000" dirty="0" smtClean="0">
                <a:solidFill>
                  <a:srgbClr val="2D6290"/>
                </a:solidFill>
              </a:rPr>
              <a:t>Hauswirtschaft </a:t>
            </a:r>
            <a:r>
              <a:rPr lang="de-DE" sz="1000" dirty="0" err="1" smtClean="0">
                <a:solidFill>
                  <a:srgbClr val="2D6290"/>
                </a:solidFill>
              </a:rPr>
              <a:t>goes</a:t>
            </a:r>
            <a:r>
              <a:rPr lang="de-DE" sz="1000" dirty="0" smtClean="0">
                <a:solidFill>
                  <a:srgbClr val="2D6290"/>
                </a:solidFill>
              </a:rPr>
              <a:t> digital – Mit </a:t>
            </a:r>
            <a:r>
              <a:rPr lang="de-DE" sz="1000" dirty="0" err="1" smtClean="0">
                <a:solidFill>
                  <a:srgbClr val="2D6290"/>
                </a:solidFill>
              </a:rPr>
              <a:t>LernBAR</a:t>
            </a:r>
            <a:r>
              <a:rPr lang="de-DE" sz="1000" dirty="0" smtClean="0">
                <a:solidFill>
                  <a:srgbClr val="2D6290"/>
                </a:solidFill>
              </a:rPr>
              <a:t> neue Perspektiven schaffen</a:t>
            </a:r>
            <a:r>
              <a:rPr lang="de-DE" sz="1000" baseline="0" dirty="0" smtClean="0">
                <a:solidFill>
                  <a:srgbClr val="2D6290"/>
                </a:solidFill>
              </a:rPr>
              <a:t> | </a:t>
            </a:r>
            <a:r>
              <a:rPr lang="de-DE" sz="1000" dirty="0" smtClean="0">
                <a:solidFill>
                  <a:srgbClr val="2D6290"/>
                </a:solidFill>
              </a:rPr>
              <a:t>Tagung: Berufsbildung 4.0 – Alles ist lernbar? – Konzepte und Perspektiven neuer Lernmethoden </a:t>
            </a:r>
            <a:r>
              <a:rPr lang="de-DE" sz="1000" baseline="0" dirty="0" smtClean="0">
                <a:solidFill>
                  <a:srgbClr val="2D6290"/>
                </a:solidFill>
              </a:rPr>
              <a:t>| 24.06.21 </a:t>
            </a:r>
            <a:endParaRPr lang="de-DE" sz="1000" dirty="0">
              <a:solidFill>
                <a:srgbClr val="2D6290"/>
              </a:solidFill>
            </a:endParaRPr>
          </a:p>
        </p:txBody>
      </p:sp>
      <p:sp>
        <p:nvSpPr>
          <p:cNvPr id="27" name="Rechteck 26"/>
          <p:cNvSpPr/>
          <p:nvPr userDrawn="1"/>
        </p:nvSpPr>
        <p:spPr>
          <a:xfrm>
            <a:off x="297472" y="5107681"/>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dirty="0" smtClean="0">
                <a:latin typeface="Akkurat" panose="02000503040000020004" pitchFamily="2" charset="0"/>
              </a:rPr>
              <a:t>Erfahrungsberichte</a:t>
            </a:r>
            <a:endParaRPr lang="de-DE" sz="1050" dirty="0">
              <a:latin typeface="Akkurat" panose="02000503040000020004" pitchFamily="2" charset="0"/>
            </a:endParaRPr>
          </a:p>
        </p:txBody>
      </p:sp>
      <p:sp>
        <p:nvSpPr>
          <p:cNvPr id="34" name="Rechteck 33"/>
          <p:cNvSpPr/>
          <p:nvPr userDrawn="1"/>
        </p:nvSpPr>
        <p:spPr>
          <a:xfrm>
            <a:off x="297473" y="562721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smtClean="0">
                <a:latin typeface="Akkurat" panose="02000503040000020004" pitchFamily="2" charset="0"/>
              </a:rPr>
              <a:t>Fazit</a:t>
            </a:r>
            <a:endParaRPr lang="de-DE" sz="1050" dirty="0">
              <a:latin typeface="Akkurat" panose="02000503040000020004" pitchFamily="2" charset="0"/>
            </a:endParaRPr>
          </a:p>
        </p:txBody>
      </p:sp>
      <p:sp>
        <p:nvSpPr>
          <p:cNvPr id="6" name="Textfeld 5"/>
          <p:cNvSpPr txBox="1"/>
          <p:nvPr userDrawn="1"/>
        </p:nvSpPr>
        <p:spPr>
          <a:xfrm>
            <a:off x="297473" y="6611779"/>
            <a:ext cx="1499286" cy="246221"/>
          </a:xfrm>
          <a:prstGeom prst="rect">
            <a:avLst/>
          </a:prstGeom>
          <a:noFill/>
        </p:spPr>
        <p:txBody>
          <a:bodyPr wrap="square" rtlCol="0">
            <a:spAutoFit/>
          </a:bodyPr>
          <a:lstStyle/>
          <a:p>
            <a:pPr marL="0" indent="0" algn="ctr">
              <a:buFont typeface="Arial" panose="020B0604020202020204" pitchFamily="34" charset="0"/>
              <a:buNone/>
            </a:pPr>
            <a:fld id="{E5DF6791-C0EC-4811-BE79-46EAC3AECC20}" type="slidenum">
              <a:rPr lang="de-DE" sz="1000" smtClean="0">
                <a:solidFill>
                  <a:srgbClr val="2D6290"/>
                </a:solidFill>
              </a:rPr>
              <a:pPr marL="0" indent="0" algn="ctr">
                <a:buFont typeface="Arial" panose="020B0604020202020204" pitchFamily="34" charset="0"/>
                <a:buNone/>
              </a:pPr>
              <a:t>‹Nr.›</a:t>
            </a:fld>
            <a:endParaRPr lang="de-DE" sz="900" dirty="0" smtClean="0">
              <a:solidFill>
                <a:srgbClr val="2D6290"/>
              </a:solidFill>
            </a:endParaRPr>
          </a:p>
        </p:txBody>
      </p:sp>
    </p:spTree>
    <p:extLst>
      <p:ext uri="{BB962C8B-B14F-4D97-AF65-F5344CB8AC3E}">
        <p14:creationId xmlns:p14="http://schemas.microsoft.com/office/powerpoint/2010/main" val="30719259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306594" y="941866"/>
            <a:ext cx="9495136" cy="658114"/>
          </a:xfrm>
          <a:noFill/>
          <a:ln>
            <a:noFill/>
          </a:ln>
        </p:spPr>
        <p:txBody>
          <a:bodyPr anchor="t"/>
          <a:lstStyle>
            <a:lvl1pPr marL="0" algn="l">
              <a:defRPr>
                <a:solidFill>
                  <a:srgbClr val="2D6290"/>
                </a:solidFill>
                <a:latin typeface="Akkurat"/>
              </a:defRPr>
            </a:lvl1pPr>
          </a:lstStyle>
          <a:p>
            <a:r>
              <a:rPr lang="de-DE" dirty="0"/>
              <a:t>Titelmasterformat durch Klicken bearbeiten</a:t>
            </a:r>
          </a:p>
        </p:txBody>
      </p:sp>
      <p:sp>
        <p:nvSpPr>
          <p:cNvPr id="15" name="Textplatzhalter 14"/>
          <p:cNvSpPr>
            <a:spLocks noGrp="1"/>
          </p:cNvSpPr>
          <p:nvPr>
            <p:ph type="body" sz="quarter" idx="13"/>
          </p:nvPr>
        </p:nvSpPr>
        <p:spPr>
          <a:xfrm>
            <a:off x="2306594" y="1859570"/>
            <a:ext cx="9495136" cy="4732819"/>
          </a:xfrm>
          <a:ln>
            <a:noFill/>
          </a:ln>
        </p:spPr>
        <p:txBody>
          <a:bodyPr/>
          <a:lstStyle>
            <a:lvl1pPr>
              <a:defRPr>
                <a:latin typeface="Akkurat" panose="02000503040000020004"/>
              </a:defRPr>
            </a:lvl1pPr>
            <a:lvl2pPr>
              <a:defRPr>
                <a:latin typeface="Akkurat" panose="02000503040000020004"/>
              </a:defRPr>
            </a:lvl2pPr>
            <a:lvl3pPr>
              <a:defRPr>
                <a:latin typeface="Akkurat" panose="02000503040000020004"/>
              </a:defRPr>
            </a:lvl3pPr>
            <a:lvl4pPr>
              <a:defRPr>
                <a:latin typeface="Akkurat" panose="02000503040000020004"/>
              </a:defRPr>
            </a:lvl4pPr>
            <a:lvl5pPr>
              <a:defRPr>
                <a:latin typeface="Akkurat" panose="02000503040000020004"/>
              </a:defRPr>
            </a:lvl5pPr>
          </a:lstStyle>
          <a:p>
            <a:pPr lvl="0"/>
            <a:r>
              <a:rPr lang="de-DE" dirty="0" smtClean="0"/>
              <a:t>Formatvorlagen </a:t>
            </a:r>
            <a:r>
              <a:rPr lang="de-DE" dirty="0"/>
              <a:t>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Rechteck 2"/>
          <p:cNvSpPr/>
          <p:nvPr userDrawn="1"/>
        </p:nvSpPr>
        <p:spPr>
          <a:xfrm>
            <a:off x="297481" y="199050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smtClean="0">
                <a:latin typeface="Akkurat" panose="02000503040000020004" pitchFamily="2" charset="0"/>
              </a:rPr>
              <a:t>Projektziele</a:t>
            </a:r>
            <a:endParaRPr lang="de-DE" sz="1050" dirty="0">
              <a:latin typeface="Akkurat" panose="02000503040000020004" pitchFamily="2" charset="0"/>
            </a:endParaRPr>
          </a:p>
        </p:txBody>
      </p:sp>
      <p:grpSp>
        <p:nvGrpSpPr>
          <p:cNvPr id="13" name="Gruppieren 12"/>
          <p:cNvGrpSpPr/>
          <p:nvPr userDrawn="1"/>
        </p:nvGrpSpPr>
        <p:grpSpPr>
          <a:xfrm>
            <a:off x="2306584" y="165423"/>
            <a:ext cx="9495136" cy="654082"/>
            <a:chOff x="225222" y="5904644"/>
            <a:chExt cx="11801550" cy="849747"/>
          </a:xfrm>
        </p:grpSpPr>
        <p:pic>
          <p:nvPicPr>
            <p:cNvPr id="14" name="Picture 5" descr="JG-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6706" y="6167771"/>
              <a:ext cx="897064" cy="43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logo_hannoversche Werkstätt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6445" y="6176604"/>
              <a:ext cx="1068134" cy="36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descr="logo_lhe_service_gmbh"/>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33" r="7589"/>
            <a:stretch/>
          </p:blipFill>
          <p:spPr bwMode="auto">
            <a:xfrm>
              <a:off x="1779600" y="6241605"/>
              <a:ext cx="2074718" cy="27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TUD-klei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948" r="6704"/>
            <a:stretch/>
          </p:blipFill>
          <p:spPr bwMode="auto">
            <a:xfrm>
              <a:off x="225222" y="6109384"/>
              <a:ext cx="1492251" cy="46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fik 18"/>
            <p:cNvPicPr>
              <a:picLocks noChangeAspect="1"/>
            </p:cNvPicPr>
            <p:nvPr/>
          </p:nvPicPr>
          <p:blipFill rotWithShape="1">
            <a:blip r:embed="rId6"/>
            <a:srcRect l="9407" t="7012" r="16273" b="10815"/>
            <a:stretch/>
          </p:blipFill>
          <p:spPr>
            <a:xfrm>
              <a:off x="6005897" y="5904644"/>
              <a:ext cx="1084118" cy="849747"/>
            </a:xfrm>
            <a:prstGeom prst="rect">
              <a:avLst/>
            </a:prstGeom>
          </p:spPr>
        </p:pic>
        <p:pic>
          <p:nvPicPr>
            <p:cNvPr id="20" name="Grafik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2871" y="6042972"/>
              <a:ext cx="1283726" cy="573092"/>
            </a:xfrm>
            <a:prstGeom prst="rect">
              <a:avLst/>
            </a:prstGeom>
          </p:spPr>
        </p:pic>
        <p:pic>
          <p:nvPicPr>
            <p:cNvPr id="21" name="Grafik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90242" y="6141324"/>
              <a:ext cx="942525" cy="484174"/>
            </a:xfrm>
            <a:prstGeom prst="rect">
              <a:avLst/>
            </a:prstGeom>
          </p:spPr>
        </p:pic>
        <p:pic>
          <p:nvPicPr>
            <p:cNvPr id="22" name="Grafik 21" descr="V:\LernBAR(VIA2work)\Intern\Design\Grafikdesign\Logos\Logos_DLR_BMBF_ESF_EU\EU\EU-Logo A4 links.gif"/>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80619" y="6112379"/>
              <a:ext cx="1123950" cy="503555"/>
            </a:xfrm>
            <a:prstGeom prst="rect">
              <a:avLst/>
            </a:prstGeom>
            <a:noFill/>
            <a:ln>
              <a:noFill/>
            </a:ln>
          </p:spPr>
        </p:pic>
        <p:pic>
          <p:nvPicPr>
            <p:cNvPr id="23" name="Grafik 22" descr="http://portal.pt-dlr.de/sites/oeffentlichkeitsarbeit/Lists/ptDokumentenbibliothek/PT_DLR_Logo_GR_D_2018_lang.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6597" y="6131741"/>
              <a:ext cx="1400175" cy="490855"/>
            </a:xfrm>
            <a:prstGeom prst="rect">
              <a:avLst/>
            </a:prstGeom>
            <a:noFill/>
            <a:ln>
              <a:noFill/>
            </a:ln>
          </p:spPr>
        </p:pic>
      </p:grpSp>
      <p:sp>
        <p:nvSpPr>
          <p:cNvPr id="26" name="Rechteck 25"/>
          <p:cNvSpPr/>
          <p:nvPr userDrawn="1"/>
        </p:nvSpPr>
        <p:spPr>
          <a:xfrm>
            <a:off x="297484" y="251003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smtClean="0">
                <a:latin typeface="Akkurat" panose="02000503040000020004" pitchFamily="2" charset="0"/>
              </a:rPr>
              <a:t>AR als Perspektive</a:t>
            </a:r>
            <a:endParaRPr lang="de-DE" sz="1050" dirty="0">
              <a:latin typeface="Akkurat" panose="02000503040000020004" pitchFamily="2" charset="0"/>
            </a:endParaRPr>
          </a:p>
        </p:txBody>
      </p:sp>
      <p:sp>
        <p:nvSpPr>
          <p:cNvPr id="24" name="Rechteck 23"/>
          <p:cNvSpPr/>
          <p:nvPr userDrawn="1"/>
        </p:nvSpPr>
        <p:spPr>
          <a:xfrm>
            <a:off x="297482" y="354909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smtClean="0">
                <a:latin typeface="Akkurat" panose="02000503040000020004" pitchFamily="2" charset="0"/>
              </a:rPr>
              <a:t>Lernen mit LernBAR</a:t>
            </a:r>
            <a:endParaRPr lang="de-DE" sz="1050" dirty="0">
              <a:latin typeface="Akkurat" panose="02000503040000020004" pitchFamily="2" charset="0"/>
            </a:endParaRPr>
          </a:p>
        </p:txBody>
      </p:sp>
      <p:pic>
        <p:nvPicPr>
          <p:cNvPr id="25" name="Grafik 24"/>
          <p:cNvPicPr>
            <a:picLocks noChangeAspect="1"/>
          </p:cNvPicPr>
          <p:nvPr userDrawn="1"/>
        </p:nvPicPr>
        <p:blipFill rotWithShape="1">
          <a:blip r:embed="rId11" cstate="print">
            <a:extLst>
              <a:ext uri="{28A0092B-C50C-407E-A947-70E740481C1C}">
                <a14:useLocalDpi xmlns:a14="http://schemas.microsoft.com/office/drawing/2010/main" val="0"/>
              </a:ext>
            </a:extLst>
          </a:blip>
          <a:srcRect r="6202"/>
          <a:stretch/>
        </p:blipFill>
        <p:spPr>
          <a:xfrm>
            <a:off x="297478" y="101330"/>
            <a:ext cx="1573147" cy="718175"/>
          </a:xfrm>
          <a:prstGeom prst="rect">
            <a:avLst/>
          </a:prstGeom>
        </p:spPr>
      </p:pic>
      <p:sp>
        <p:nvSpPr>
          <p:cNvPr id="4" name="Rechteck 3"/>
          <p:cNvSpPr/>
          <p:nvPr userDrawn="1"/>
        </p:nvSpPr>
        <p:spPr>
          <a:xfrm>
            <a:off x="297485" y="941865"/>
            <a:ext cx="1499287" cy="5650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userDrawn="1"/>
        </p:nvSpPr>
        <p:spPr>
          <a:xfrm>
            <a:off x="297478" y="147097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latin typeface="Akkurat" panose="02000503040000020004" pitchFamily="2" charset="0"/>
              </a:rPr>
              <a:t>Agenda</a:t>
            </a:r>
          </a:p>
        </p:txBody>
      </p:sp>
      <p:sp>
        <p:nvSpPr>
          <p:cNvPr id="29" name="Rechteck 28"/>
          <p:cNvSpPr/>
          <p:nvPr userDrawn="1"/>
        </p:nvSpPr>
        <p:spPr>
          <a:xfrm>
            <a:off x="297476" y="406862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dirty="0" smtClean="0">
                <a:latin typeface="Akkurat" panose="02000503040000020004" pitchFamily="2" charset="0"/>
              </a:rPr>
              <a:t>Lehren mit </a:t>
            </a:r>
            <a:r>
              <a:rPr lang="de-DE" sz="1050" dirty="0" err="1" smtClean="0">
                <a:latin typeface="Akkurat" panose="02000503040000020004" pitchFamily="2" charset="0"/>
              </a:rPr>
              <a:t>LernBAR</a:t>
            </a:r>
            <a:endParaRPr lang="de-DE" sz="1050" dirty="0">
              <a:latin typeface="Akkurat" panose="02000503040000020004" pitchFamily="2" charset="0"/>
            </a:endParaRPr>
          </a:p>
        </p:txBody>
      </p:sp>
      <p:sp>
        <p:nvSpPr>
          <p:cNvPr id="30" name="Rechteck 29"/>
          <p:cNvSpPr/>
          <p:nvPr userDrawn="1"/>
        </p:nvSpPr>
        <p:spPr>
          <a:xfrm>
            <a:off x="297475" y="458815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baseline="0" dirty="0" smtClean="0">
                <a:latin typeface="Akkurat" panose="02000503040000020004" pitchFamily="2" charset="0"/>
              </a:rPr>
              <a:t>Bewertung</a:t>
            </a:r>
            <a:endParaRPr lang="de-DE" sz="1050" dirty="0">
              <a:latin typeface="Akkurat" panose="02000503040000020004" pitchFamily="2" charset="0"/>
            </a:endParaRPr>
          </a:p>
        </p:txBody>
      </p:sp>
      <p:sp>
        <p:nvSpPr>
          <p:cNvPr id="31" name="Rechteck 30"/>
          <p:cNvSpPr/>
          <p:nvPr userDrawn="1"/>
        </p:nvSpPr>
        <p:spPr>
          <a:xfrm>
            <a:off x="297473" y="6146741"/>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dirty="0" smtClean="0">
                <a:latin typeface="Akkurat" panose="02000503040000020004" pitchFamily="2" charset="0"/>
              </a:rPr>
              <a:t>Webseite &amp; Kontakt</a:t>
            </a:r>
            <a:endParaRPr lang="de-DE" sz="1050" dirty="0">
              <a:latin typeface="Akkurat" panose="02000503040000020004" pitchFamily="2" charset="0"/>
            </a:endParaRPr>
          </a:p>
        </p:txBody>
      </p:sp>
      <p:sp>
        <p:nvSpPr>
          <p:cNvPr id="32" name="Rechteck 31"/>
          <p:cNvSpPr/>
          <p:nvPr userDrawn="1"/>
        </p:nvSpPr>
        <p:spPr>
          <a:xfrm>
            <a:off x="297479" y="302956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err="1" smtClean="0">
                <a:latin typeface="Akkurat" panose="02000503040000020004" pitchFamily="2" charset="0"/>
              </a:rPr>
              <a:t>LernBAR</a:t>
            </a:r>
            <a:r>
              <a:rPr lang="de-DE" sz="1050" dirty="0" smtClean="0">
                <a:latin typeface="Akkurat" panose="02000503040000020004" pitchFamily="2" charset="0"/>
              </a:rPr>
              <a:t> Konzept</a:t>
            </a:r>
            <a:endParaRPr lang="de-DE" sz="1050" dirty="0">
              <a:latin typeface="Akkurat" panose="02000503040000020004" pitchFamily="2" charset="0"/>
            </a:endParaRPr>
          </a:p>
        </p:txBody>
      </p:sp>
      <p:sp>
        <p:nvSpPr>
          <p:cNvPr id="33" name="Rechteck 32"/>
          <p:cNvSpPr/>
          <p:nvPr userDrawn="1"/>
        </p:nvSpPr>
        <p:spPr>
          <a:xfrm>
            <a:off x="297473" y="95144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1050" dirty="0" smtClean="0">
                <a:latin typeface="Akkurat" panose="02000503040000020004" pitchFamily="2" charset="0"/>
              </a:rPr>
              <a:t>Projektübersicht</a:t>
            </a:r>
          </a:p>
        </p:txBody>
      </p:sp>
      <p:sp>
        <p:nvSpPr>
          <p:cNvPr id="5" name="Textfeld 4"/>
          <p:cNvSpPr txBox="1"/>
          <p:nvPr userDrawn="1"/>
        </p:nvSpPr>
        <p:spPr>
          <a:xfrm>
            <a:off x="2306584" y="6611779"/>
            <a:ext cx="9495136" cy="246221"/>
          </a:xfrm>
          <a:prstGeom prst="rect">
            <a:avLst/>
          </a:prstGeom>
          <a:noFill/>
        </p:spPr>
        <p:txBody>
          <a:bodyPr wrap="square" rtlCol="0">
            <a:spAutoFit/>
          </a:bodyPr>
          <a:lstStyle/>
          <a:p>
            <a:pPr marL="0" indent="0" algn="ctr">
              <a:buFont typeface="Arial" panose="020B0604020202020204" pitchFamily="34" charset="0"/>
              <a:buNone/>
            </a:pPr>
            <a:r>
              <a:rPr lang="de-DE" sz="1000" dirty="0" smtClean="0">
                <a:solidFill>
                  <a:srgbClr val="2D6290"/>
                </a:solidFill>
              </a:rPr>
              <a:t>Hauswirtschaft </a:t>
            </a:r>
            <a:r>
              <a:rPr lang="de-DE" sz="1000" dirty="0" err="1" smtClean="0">
                <a:solidFill>
                  <a:srgbClr val="2D6290"/>
                </a:solidFill>
              </a:rPr>
              <a:t>goes</a:t>
            </a:r>
            <a:r>
              <a:rPr lang="de-DE" sz="1000" dirty="0" smtClean="0">
                <a:solidFill>
                  <a:srgbClr val="2D6290"/>
                </a:solidFill>
              </a:rPr>
              <a:t> digital – Mit </a:t>
            </a:r>
            <a:r>
              <a:rPr lang="de-DE" sz="1000" dirty="0" err="1" smtClean="0">
                <a:solidFill>
                  <a:srgbClr val="2D6290"/>
                </a:solidFill>
              </a:rPr>
              <a:t>LernBAR</a:t>
            </a:r>
            <a:r>
              <a:rPr lang="de-DE" sz="1000" dirty="0" smtClean="0">
                <a:solidFill>
                  <a:srgbClr val="2D6290"/>
                </a:solidFill>
              </a:rPr>
              <a:t> neue Perspektiven schaffen</a:t>
            </a:r>
            <a:r>
              <a:rPr lang="de-DE" sz="1000" baseline="0" dirty="0" smtClean="0">
                <a:solidFill>
                  <a:srgbClr val="2D6290"/>
                </a:solidFill>
              </a:rPr>
              <a:t> | </a:t>
            </a:r>
            <a:r>
              <a:rPr lang="de-DE" sz="1000" dirty="0" smtClean="0">
                <a:solidFill>
                  <a:srgbClr val="2D6290"/>
                </a:solidFill>
              </a:rPr>
              <a:t>Tagung: Berufsbildung 4.0 – Alles ist lernbar? – Konzepte und Perspektiven neuer Lernmethoden </a:t>
            </a:r>
            <a:r>
              <a:rPr lang="de-DE" sz="1000" baseline="0" dirty="0" smtClean="0">
                <a:solidFill>
                  <a:srgbClr val="2D6290"/>
                </a:solidFill>
              </a:rPr>
              <a:t>| 24.06.21 </a:t>
            </a:r>
            <a:endParaRPr lang="de-DE" sz="1000" dirty="0">
              <a:solidFill>
                <a:srgbClr val="2D6290"/>
              </a:solidFill>
            </a:endParaRPr>
          </a:p>
        </p:txBody>
      </p:sp>
      <p:sp>
        <p:nvSpPr>
          <p:cNvPr id="27" name="Rechteck 26"/>
          <p:cNvSpPr/>
          <p:nvPr userDrawn="1"/>
        </p:nvSpPr>
        <p:spPr>
          <a:xfrm>
            <a:off x="297472" y="5107681"/>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dirty="0" smtClean="0">
                <a:latin typeface="Akkurat" panose="02000503040000020004" pitchFamily="2" charset="0"/>
              </a:rPr>
              <a:t>Erfahrungsberichte</a:t>
            </a:r>
            <a:endParaRPr lang="de-DE" sz="1050" dirty="0">
              <a:latin typeface="Akkurat" panose="02000503040000020004" pitchFamily="2" charset="0"/>
            </a:endParaRPr>
          </a:p>
        </p:txBody>
      </p:sp>
      <p:sp>
        <p:nvSpPr>
          <p:cNvPr id="34" name="Rechteck 33"/>
          <p:cNvSpPr/>
          <p:nvPr userDrawn="1"/>
        </p:nvSpPr>
        <p:spPr>
          <a:xfrm>
            <a:off x="297473" y="562721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smtClean="0">
                <a:latin typeface="Akkurat" panose="02000503040000020004" pitchFamily="2" charset="0"/>
              </a:rPr>
              <a:t>Fazit</a:t>
            </a:r>
            <a:endParaRPr lang="de-DE" sz="1050" dirty="0">
              <a:latin typeface="Akkurat" panose="02000503040000020004" pitchFamily="2" charset="0"/>
            </a:endParaRPr>
          </a:p>
        </p:txBody>
      </p:sp>
      <p:sp>
        <p:nvSpPr>
          <p:cNvPr id="6" name="Textfeld 5"/>
          <p:cNvSpPr txBox="1"/>
          <p:nvPr userDrawn="1"/>
        </p:nvSpPr>
        <p:spPr>
          <a:xfrm>
            <a:off x="297473" y="6611779"/>
            <a:ext cx="1499286" cy="246221"/>
          </a:xfrm>
          <a:prstGeom prst="rect">
            <a:avLst/>
          </a:prstGeom>
          <a:noFill/>
        </p:spPr>
        <p:txBody>
          <a:bodyPr wrap="square" rtlCol="0">
            <a:spAutoFit/>
          </a:bodyPr>
          <a:lstStyle/>
          <a:p>
            <a:pPr marL="0" indent="0" algn="ctr">
              <a:buFont typeface="Arial" panose="020B0604020202020204" pitchFamily="34" charset="0"/>
              <a:buNone/>
            </a:pPr>
            <a:fld id="{E5DF6791-C0EC-4811-BE79-46EAC3AECC20}" type="slidenum">
              <a:rPr lang="de-DE" sz="1000" smtClean="0">
                <a:solidFill>
                  <a:srgbClr val="2D6290"/>
                </a:solidFill>
              </a:rPr>
              <a:pPr marL="0" indent="0" algn="ctr">
                <a:buFont typeface="Arial" panose="020B0604020202020204" pitchFamily="34" charset="0"/>
                <a:buNone/>
              </a:pPr>
              <a:t>‹Nr.›</a:t>
            </a:fld>
            <a:endParaRPr lang="de-DE" sz="900" dirty="0" smtClean="0">
              <a:solidFill>
                <a:srgbClr val="2D6290"/>
              </a:solidFill>
            </a:endParaRPr>
          </a:p>
        </p:txBody>
      </p:sp>
    </p:spTree>
    <p:extLst>
      <p:ext uri="{BB962C8B-B14F-4D97-AF65-F5344CB8AC3E}">
        <p14:creationId xmlns:p14="http://schemas.microsoft.com/office/powerpoint/2010/main" val="3337126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306594" y="941866"/>
            <a:ext cx="9495136" cy="658114"/>
          </a:xfrm>
          <a:noFill/>
          <a:ln>
            <a:noFill/>
          </a:ln>
        </p:spPr>
        <p:txBody>
          <a:bodyPr anchor="t"/>
          <a:lstStyle>
            <a:lvl1pPr marL="0" algn="l">
              <a:defRPr>
                <a:solidFill>
                  <a:srgbClr val="2D6290"/>
                </a:solidFill>
                <a:latin typeface="Akkurat"/>
              </a:defRPr>
            </a:lvl1pPr>
          </a:lstStyle>
          <a:p>
            <a:r>
              <a:rPr lang="de-DE" dirty="0"/>
              <a:t>Titelmasterformat durch Klicken bearbeiten</a:t>
            </a:r>
          </a:p>
        </p:txBody>
      </p:sp>
      <p:sp>
        <p:nvSpPr>
          <p:cNvPr id="15" name="Textplatzhalter 14"/>
          <p:cNvSpPr>
            <a:spLocks noGrp="1"/>
          </p:cNvSpPr>
          <p:nvPr>
            <p:ph type="body" sz="quarter" idx="13"/>
          </p:nvPr>
        </p:nvSpPr>
        <p:spPr>
          <a:xfrm>
            <a:off x="2306594" y="1859570"/>
            <a:ext cx="9495136" cy="4732819"/>
          </a:xfrm>
          <a:ln>
            <a:noFill/>
          </a:ln>
        </p:spPr>
        <p:txBody>
          <a:bodyPr/>
          <a:lstStyle>
            <a:lvl1pPr>
              <a:defRPr>
                <a:latin typeface="Akkurat" panose="02000503040000020004"/>
              </a:defRPr>
            </a:lvl1pPr>
            <a:lvl2pPr>
              <a:defRPr>
                <a:latin typeface="Akkurat" panose="02000503040000020004"/>
              </a:defRPr>
            </a:lvl2pPr>
            <a:lvl3pPr>
              <a:defRPr>
                <a:latin typeface="Akkurat" panose="02000503040000020004"/>
              </a:defRPr>
            </a:lvl3pPr>
            <a:lvl4pPr>
              <a:defRPr>
                <a:latin typeface="Akkurat" panose="02000503040000020004"/>
              </a:defRPr>
            </a:lvl4pPr>
            <a:lvl5pPr>
              <a:defRPr>
                <a:latin typeface="Akkurat" panose="02000503040000020004"/>
              </a:defRPr>
            </a:lvl5pPr>
          </a:lstStyle>
          <a:p>
            <a:pPr lvl="0"/>
            <a:r>
              <a:rPr lang="de-DE" dirty="0" smtClean="0"/>
              <a:t>Formatvorlagen </a:t>
            </a:r>
            <a:r>
              <a:rPr lang="de-DE" dirty="0"/>
              <a:t>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Rechteck 2"/>
          <p:cNvSpPr/>
          <p:nvPr userDrawn="1"/>
        </p:nvSpPr>
        <p:spPr>
          <a:xfrm>
            <a:off x="297481" y="199050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smtClean="0">
                <a:latin typeface="Akkurat" panose="02000503040000020004" pitchFamily="2" charset="0"/>
              </a:rPr>
              <a:t>Projektziele</a:t>
            </a:r>
            <a:endParaRPr lang="de-DE" sz="1050" dirty="0">
              <a:latin typeface="Akkurat" panose="02000503040000020004" pitchFamily="2" charset="0"/>
            </a:endParaRPr>
          </a:p>
        </p:txBody>
      </p:sp>
      <p:grpSp>
        <p:nvGrpSpPr>
          <p:cNvPr id="13" name="Gruppieren 12"/>
          <p:cNvGrpSpPr/>
          <p:nvPr userDrawn="1"/>
        </p:nvGrpSpPr>
        <p:grpSpPr>
          <a:xfrm>
            <a:off x="2306584" y="165423"/>
            <a:ext cx="9495136" cy="654082"/>
            <a:chOff x="225222" y="5904644"/>
            <a:chExt cx="11801550" cy="849747"/>
          </a:xfrm>
        </p:grpSpPr>
        <p:pic>
          <p:nvPicPr>
            <p:cNvPr id="14" name="Picture 5" descr="JG-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6706" y="6167771"/>
              <a:ext cx="897064" cy="43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logo_hannoversche Werkstätt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6445" y="6176604"/>
              <a:ext cx="1068134" cy="36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descr="logo_lhe_service_gmbh"/>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33" r="7589"/>
            <a:stretch/>
          </p:blipFill>
          <p:spPr bwMode="auto">
            <a:xfrm>
              <a:off x="1779600" y="6241605"/>
              <a:ext cx="2074718" cy="27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TUD-klei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948" r="6704"/>
            <a:stretch/>
          </p:blipFill>
          <p:spPr bwMode="auto">
            <a:xfrm>
              <a:off x="225222" y="6109384"/>
              <a:ext cx="1492251" cy="46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fik 18"/>
            <p:cNvPicPr>
              <a:picLocks noChangeAspect="1"/>
            </p:cNvPicPr>
            <p:nvPr/>
          </p:nvPicPr>
          <p:blipFill rotWithShape="1">
            <a:blip r:embed="rId6"/>
            <a:srcRect l="9407" t="7012" r="16273" b="10815"/>
            <a:stretch/>
          </p:blipFill>
          <p:spPr>
            <a:xfrm>
              <a:off x="6005897" y="5904644"/>
              <a:ext cx="1084118" cy="849747"/>
            </a:xfrm>
            <a:prstGeom prst="rect">
              <a:avLst/>
            </a:prstGeom>
          </p:spPr>
        </p:pic>
        <p:pic>
          <p:nvPicPr>
            <p:cNvPr id="20" name="Grafik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2871" y="6042972"/>
              <a:ext cx="1283726" cy="573092"/>
            </a:xfrm>
            <a:prstGeom prst="rect">
              <a:avLst/>
            </a:prstGeom>
          </p:spPr>
        </p:pic>
        <p:pic>
          <p:nvPicPr>
            <p:cNvPr id="21" name="Grafik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90242" y="6141324"/>
              <a:ext cx="942525" cy="484174"/>
            </a:xfrm>
            <a:prstGeom prst="rect">
              <a:avLst/>
            </a:prstGeom>
          </p:spPr>
        </p:pic>
        <p:pic>
          <p:nvPicPr>
            <p:cNvPr id="22" name="Grafik 21" descr="V:\LernBAR(VIA2work)\Intern\Design\Grafikdesign\Logos\Logos_DLR_BMBF_ESF_EU\EU\EU-Logo A4 links.gif"/>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80619" y="6112379"/>
              <a:ext cx="1123950" cy="503555"/>
            </a:xfrm>
            <a:prstGeom prst="rect">
              <a:avLst/>
            </a:prstGeom>
            <a:noFill/>
            <a:ln>
              <a:noFill/>
            </a:ln>
          </p:spPr>
        </p:pic>
        <p:pic>
          <p:nvPicPr>
            <p:cNvPr id="23" name="Grafik 22" descr="http://portal.pt-dlr.de/sites/oeffentlichkeitsarbeit/Lists/ptDokumentenbibliothek/PT_DLR_Logo_GR_D_2018_lang.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6597" y="6131741"/>
              <a:ext cx="1400175" cy="490855"/>
            </a:xfrm>
            <a:prstGeom prst="rect">
              <a:avLst/>
            </a:prstGeom>
            <a:noFill/>
            <a:ln>
              <a:noFill/>
            </a:ln>
          </p:spPr>
        </p:pic>
      </p:grpSp>
      <p:sp>
        <p:nvSpPr>
          <p:cNvPr id="26" name="Rechteck 25"/>
          <p:cNvSpPr/>
          <p:nvPr userDrawn="1"/>
        </p:nvSpPr>
        <p:spPr>
          <a:xfrm>
            <a:off x="297484" y="251003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smtClean="0">
                <a:latin typeface="Akkurat" panose="02000503040000020004" pitchFamily="2" charset="0"/>
              </a:rPr>
              <a:t>AR als Perspektive</a:t>
            </a:r>
            <a:endParaRPr lang="de-DE" sz="1050" dirty="0">
              <a:latin typeface="Akkurat" panose="02000503040000020004" pitchFamily="2" charset="0"/>
            </a:endParaRPr>
          </a:p>
        </p:txBody>
      </p:sp>
      <p:sp>
        <p:nvSpPr>
          <p:cNvPr id="24" name="Rechteck 23"/>
          <p:cNvSpPr/>
          <p:nvPr userDrawn="1"/>
        </p:nvSpPr>
        <p:spPr>
          <a:xfrm>
            <a:off x="297482" y="354909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smtClean="0">
                <a:latin typeface="Akkurat" panose="02000503040000020004" pitchFamily="2" charset="0"/>
              </a:rPr>
              <a:t>Lernen mit LernBAR</a:t>
            </a:r>
            <a:endParaRPr lang="de-DE" sz="1050" dirty="0">
              <a:latin typeface="Akkurat" panose="02000503040000020004" pitchFamily="2" charset="0"/>
            </a:endParaRPr>
          </a:p>
        </p:txBody>
      </p:sp>
      <p:pic>
        <p:nvPicPr>
          <p:cNvPr id="25" name="Grafik 24"/>
          <p:cNvPicPr>
            <a:picLocks noChangeAspect="1"/>
          </p:cNvPicPr>
          <p:nvPr userDrawn="1"/>
        </p:nvPicPr>
        <p:blipFill rotWithShape="1">
          <a:blip r:embed="rId11" cstate="print">
            <a:extLst>
              <a:ext uri="{28A0092B-C50C-407E-A947-70E740481C1C}">
                <a14:useLocalDpi xmlns:a14="http://schemas.microsoft.com/office/drawing/2010/main" val="0"/>
              </a:ext>
            </a:extLst>
          </a:blip>
          <a:srcRect r="6202"/>
          <a:stretch/>
        </p:blipFill>
        <p:spPr>
          <a:xfrm>
            <a:off x="297478" y="101330"/>
            <a:ext cx="1573147" cy="718175"/>
          </a:xfrm>
          <a:prstGeom prst="rect">
            <a:avLst/>
          </a:prstGeom>
        </p:spPr>
      </p:pic>
      <p:sp>
        <p:nvSpPr>
          <p:cNvPr id="4" name="Rechteck 3"/>
          <p:cNvSpPr/>
          <p:nvPr userDrawn="1"/>
        </p:nvSpPr>
        <p:spPr>
          <a:xfrm>
            <a:off x="297485" y="941865"/>
            <a:ext cx="1499287" cy="5650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userDrawn="1"/>
        </p:nvSpPr>
        <p:spPr>
          <a:xfrm>
            <a:off x="297478" y="147097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latin typeface="Akkurat" panose="02000503040000020004" pitchFamily="2" charset="0"/>
              </a:rPr>
              <a:t>Agenda</a:t>
            </a:r>
          </a:p>
        </p:txBody>
      </p:sp>
      <p:sp>
        <p:nvSpPr>
          <p:cNvPr id="29" name="Rechteck 28"/>
          <p:cNvSpPr/>
          <p:nvPr userDrawn="1"/>
        </p:nvSpPr>
        <p:spPr>
          <a:xfrm>
            <a:off x="297476" y="406862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dirty="0" smtClean="0">
                <a:latin typeface="Akkurat" panose="02000503040000020004" pitchFamily="2" charset="0"/>
              </a:rPr>
              <a:t>Lehren mit </a:t>
            </a:r>
            <a:r>
              <a:rPr lang="de-DE" sz="1050" dirty="0" err="1" smtClean="0">
                <a:latin typeface="Akkurat" panose="02000503040000020004" pitchFamily="2" charset="0"/>
              </a:rPr>
              <a:t>LernBAR</a:t>
            </a:r>
            <a:endParaRPr lang="de-DE" sz="1050" dirty="0">
              <a:latin typeface="Akkurat" panose="02000503040000020004" pitchFamily="2" charset="0"/>
            </a:endParaRPr>
          </a:p>
        </p:txBody>
      </p:sp>
      <p:sp>
        <p:nvSpPr>
          <p:cNvPr id="30" name="Rechteck 29"/>
          <p:cNvSpPr/>
          <p:nvPr userDrawn="1"/>
        </p:nvSpPr>
        <p:spPr>
          <a:xfrm>
            <a:off x="297475" y="458815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baseline="0" dirty="0" smtClean="0">
                <a:latin typeface="Akkurat" panose="02000503040000020004" pitchFamily="2" charset="0"/>
              </a:rPr>
              <a:t>Bewertung</a:t>
            </a:r>
            <a:endParaRPr lang="de-DE" sz="1050" dirty="0">
              <a:latin typeface="Akkurat" panose="02000503040000020004" pitchFamily="2" charset="0"/>
            </a:endParaRPr>
          </a:p>
        </p:txBody>
      </p:sp>
      <p:sp>
        <p:nvSpPr>
          <p:cNvPr id="31" name="Rechteck 30"/>
          <p:cNvSpPr/>
          <p:nvPr userDrawn="1"/>
        </p:nvSpPr>
        <p:spPr>
          <a:xfrm>
            <a:off x="297473" y="6146741"/>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dirty="0" smtClean="0">
                <a:latin typeface="Akkurat" panose="02000503040000020004" pitchFamily="2" charset="0"/>
              </a:rPr>
              <a:t>Webseite &amp; Kontakt</a:t>
            </a:r>
            <a:endParaRPr lang="de-DE" sz="1050" dirty="0">
              <a:latin typeface="Akkurat" panose="02000503040000020004" pitchFamily="2" charset="0"/>
            </a:endParaRPr>
          </a:p>
        </p:txBody>
      </p:sp>
      <p:sp>
        <p:nvSpPr>
          <p:cNvPr id="32" name="Rechteck 31"/>
          <p:cNvSpPr/>
          <p:nvPr userDrawn="1"/>
        </p:nvSpPr>
        <p:spPr>
          <a:xfrm>
            <a:off x="297479" y="302956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err="1" smtClean="0">
                <a:latin typeface="Akkurat" panose="02000503040000020004" pitchFamily="2" charset="0"/>
              </a:rPr>
              <a:t>LernBAR</a:t>
            </a:r>
            <a:r>
              <a:rPr lang="de-DE" sz="1050" dirty="0" smtClean="0">
                <a:latin typeface="Akkurat" panose="02000503040000020004" pitchFamily="2" charset="0"/>
              </a:rPr>
              <a:t> Konzept</a:t>
            </a:r>
            <a:endParaRPr lang="de-DE" sz="1050" dirty="0">
              <a:latin typeface="Akkurat" panose="02000503040000020004" pitchFamily="2" charset="0"/>
            </a:endParaRPr>
          </a:p>
        </p:txBody>
      </p:sp>
      <p:sp>
        <p:nvSpPr>
          <p:cNvPr id="33" name="Rechteck 32"/>
          <p:cNvSpPr/>
          <p:nvPr userDrawn="1"/>
        </p:nvSpPr>
        <p:spPr>
          <a:xfrm>
            <a:off x="297473" y="951443"/>
            <a:ext cx="1499287" cy="432000"/>
          </a:xfrm>
          <a:prstGeom prst="rect">
            <a:avLst/>
          </a:prstGeom>
          <a:solidFill>
            <a:srgbClr val="2D6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1050" dirty="0" smtClean="0">
                <a:latin typeface="Akkurat" panose="02000503040000020004" pitchFamily="2" charset="0"/>
              </a:rPr>
              <a:t>Projektübersicht</a:t>
            </a:r>
          </a:p>
        </p:txBody>
      </p:sp>
      <p:sp>
        <p:nvSpPr>
          <p:cNvPr id="5" name="Textfeld 4"/>
          <p:cNvSpPr txBox="1"/>
          <p:nvPr userDrawn="1"/>
        </p:nvSpPr>
        <p:spPr>
          <a:xfrm>
            <a:off x="2306584" y="6611779"/>
            <a:ext cx="9495136" cy="246221"/>
          </a:xfrm>
          <a:prstGeom prst="rect">
            <a:avLst/>
          </a:prstGeom>
          <a:noFill/>
        </p:spPr>
        <p:txBody>
          <a:bodyPr wrap="square" rtlCol="0">
            <a:spAutoFit/>
          </a:bodyPr>
          <a:lstStyle/>
          <a:p>
            <a:pPr marL="0" indent="0" algn="ctr">
              <a:buFont typeface="Arial" panose="020B0604020202020204" pitchFamily="34" charset="0"/>
              <a:buNone/>
            </a:pPr>
            <a:r>
              <a:rPr lang="de-DE" sz="1000" dirty="0" smtClean="0">
                <a:solidFill>
                  <a:srgbClr val="2D6290"/>
                </a:solidFill>
              </a:rPr>
              <a:t>Hauswirtschaft </a:t>
            </a:r>
            <a:r>
              <a:rPr lang="de-DE" sz="1000" dirty="0" err="1" smtClean="0">
                <a:solidFill>
                  <a:srgbClr val="2D6290"/>
                </a:solidFill>
              </a:rPr>
              <a:t>goes</a:t>
            </a:r>
            <a:r>
              <a:rPr lang="de-DE" sz="1000" dirty="0" smtClean="0">
                <a:solidFill>
                  <a:srgbClr val="2D6290"/>
                </a:solidFill>
              </a:rPr>
              <a:t> digital – Mit </a:t>
            </a:r>
            <a:r>
              <a:rPr lang="de-DE" sz="1000" dirty="0" err="1" smtClean="0">
                <a:solidFill>
                  <a:srgbClr val="2D6290"/>
                </a:solidFill>
              </a:rPr>
              <a:t>LernBAR</a:t>
            </a:r>
            <a:r>
              <a:rPr lang="de-DE" sz="1000" dirty="0" smtClean="0">
                <a:solidFill>
                  <a:srgbClr val="2D6290"/>
                </a:solidFill>
              </a:rPr>
              <a:t> neue Perspektiven schaffen</a:t>
            </a:r>
            <a:r>
              <a:rPr lang="de-DE" sz="1000" baseline="0" dirty="0" smtClean="0">
                <a:solidFill>
                  <a:srgbClr val="2D6290"/>
                </a:solidFill>
              </a:rPr>
              <a:t> | </a:t>
            </a:r>
            <a:r>
              <a:rPr lang="de-DE" sz="1000" dirty="0" smtClean="0">
                <a:solidFill>
                  <a:srgbClr val="2D6290"/>
                </a:solidFill>
              </a:rPr>
              <a:t>Tagung: Berufsbildung 4.0 – Alles ist lernbar? – Konzepte und Perspektiven neuer Lernmethoden </a:t>
            </a:r>
            <a:r>
              <a:rPr lang="de-DE" sz="1000" baseline="0" dirty="0" smtClean="0">
                <a:solidFill>
                  <a:srgbClr val="2D6290"/>
                </a:solidFill>
              </a:rPr>
              <a:t>| 24.06.21 </a:t>
            </a:r>
            <a:endParaRPr lang="de-DE" sz="1000" dirty="0">
              <a:solidFill>
                <a:srgbClr val="2D6290"/>
              </a:solidFill>
            </a:endParaRPr>
          </a:p>
        </p:txBody>
      </p:sp>
      <p:sp>
        <p:nvSpPr>
          <p:cNvPr id="27" name="Rechteck 26"/>
          <p:cNvSpPr/>
          <p:nvPr userDrawn="1"/>
        </p:nvSpPr>
        <p:spPr>
          <a:xfrm>
            <a:off x="297472" y="5107681"/>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dirty="0" smtClean="0">
                <a:latin typeface="Akkurat" panose="02000503040000020004" pitchFamily="2" charset="0"/>
              </a:rPr>
              <a:t>Erfahrungsberichte</a:t>
            </a:r>
            <a:endParaRPr lang="de-DE" sz="1050" dirty="0">
              <a:latin typeface="Akkurat" panose="02000503040000020004" pitchFamily="2" charset="0"/>
            </a:endParaRPr>
          </a:p>
        </p:txBody>
      </p:sp>
      <p:sp>
        <p:nvSpPr>
          <p:cNvPr id="34" name="Rechteck 33"/>
          <p:cNvSpPr/>
          <p:nvPr userDrawn="1"/>
        </p:nvSpPr>
        <p:spPr>
          <a:xfrm>
            <a:off x="297473" y="5627213"/>
            <a:ext cx="1499287" cy="432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sz="1050" smtClean="0">
                <a:latin typeface="Akkurat" panose="02000503040000020004" pitchFamily="2" charset="0"/>
              </a:rPr>
              <a:t>Fazit</a:t>
            </a:r>
            <a:endParaRPr lang="de-DE" sz="1050" dirty="0">
              <a:latin typeface="Akkurat" panose="02000503040000020004" pitchFamily="2" charset="0"/>
            </a:endParaRPr>
          </a:p>
        </p:txBody>
      </p:sp>
      <p:sp>
        <p:nvSpPr>
          <p:cNvPr id="6" name="Textfeld 5"/>
          <p:cNvSpPr txBox="1"/>
          <p:nvPr userDrawn="1"/>
        </p:nvSpPr>
        <p:spPr>
          <a:xfrm>
            <a:off x="297473" y="6611779"/>
            <a:ext cx="1499286" cy="246221"/>
          </a:xfrm>
          <a:prstGeom prst="rect">
            <a:avLst/>
          </a:prstGeom>
          <a:noFill/>
        </p:spPr>
        <p:txBody>
          <a:bodyPr wrap="square" rtlCol="0">
            <a:spAutoFit/>
          </a:bodyPr>
          <a:lstStyle/>
          <a:p>
            <a:pPr marL="0" indent="0" algn="ctr">
              <a:buFont typeface="Arial" panose="020B0604020202020204" pitchFamily="34" charset="0"/>
              <a:buNone/>
            </a:pPr>
            <a:fld id="{E5DF6791-C0EC-4811-BE79-46EAC3AECC20}" type="slidenum">
              <a:rPr lang="de-DE" sz="1000" smtClean="0">
                <a:solidFill>
                  <a:srgbClr val="2D6290"/>
                </a:solidFill>
              </a:rPr>
              <a:pPr marL="0" indent="0" algn="ctr">
                <a:buFont typeface="Arial" panose="020B0604020202020204" pitchFamily="34" charset="0"/>
                <a:buNone/>
              </a:pPr>
              <a:t>‹Nr.›</a:t>
            </a:fld>
            <a:endParaRPr lang="de-DE" sz="900" dirty="0" smtClean="0">
              <a:solidFill>
                <a:srgbClr val="2D6290"/>
              </a:solidFill>
            </a:endParaRPr>
          </a:p>
        </p:txBody>
      </p:sp>
    </p:spTree>
    <p:extLst>
      <p:ext uri="{BB962C8B-B14F-4D97-AF65-F5344CB8AC3E}">
        <p14:creationId xmlns:p14="http://schemas.microsoft.com/office/powerpoint/2010/main" val="1576779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601334940"/>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7"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65" r:id="rId12"/>
    <p:sldLayoutId id="2147483649" r:id="rId13"/>
    <p:sldLayoutId id="2147483650" r:id="rId14"/>
    <p:sldLayoutId id="2147483660" r:id="rId15"/>
    <p:sldLayoutId id="2147483661" r:id="rId16"/>
    <p:sldLayoutId id="2147483651" r:id="rId17"/>
    <p:sldLayoutId id="2147483652" r:id="rId18"/>
    <p:sldLayoutId id="2147483653" r:id="rId19"/>
    <p:sldLayoutId id="2147483654" r:id="rId20"/>
    <p:sldLayoutId id="2147483655" r:id="rId21"/>
    <p:sldLayoutId id="2147483656" r:id="rId22"/>
    <p:sldLayoutId id="2147483657" r:id="rId23"/>
    <p:sldLayoutId id="2147483658" r:id="rId24"/>
    <p:sldLayoutId id="2147483659" r:id="rId25"/>
    <p:sldLayoutId id="2147483662" r:id="rId26"/>
    <p:sldLayoutId id="2147483663" r:id="rId2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4.jpeg"/><Relationship Id="rId5" Type="http://schemas.openxmlformats.org/officeDocument/2006/relationships/image" Target="../media/image33.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46.jpeg"/><Relationship Id="rId13" Type="http://schemas.microsoft.com/office/2007/relationships/hdphoto" Target="../media/hdphoto6.wdp"/><Relationship Id="rId3" Type="http://schemas.openxmlformats.org/officeDocument/2006/relationships/image" Target="../media/image42.jpeg"/><Relationship Id="rId7" Type="http://schemas.microsoft.com/office/2007/relationships/hdphoto" Target="../media/hdphoto5.wdp"/><Relationship Id="rId12"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5.png"/><Relationship Id="rId11" Type="http://schemas.openxmlformats.org/officeDocument/2006/relationships/image" Target="../media/image49.jpeg"/><Relationship Id="rId5" Type="http://schemas.openxmlformats.org/officeDocument/2006/relationships/image" Target="../media/image44.jpeg"/><Relationship Id="rId10" Type="http://schemas.openxmlformats.org/officeDocument/2006/relationships/image" Target="../media/image48.jpeg"/><Relationship Id="rId4" Type="http://schemas.openxmlformats.org/officeDocument/2006/relationships/image" Target="../media/image43.jpeg"/><Relationship Id="rId9" Type="http://schemas.openxmlformats.org/officeDocument/2006/relationships/image" Target="../media/image47.jpeg"/><Relationship Id="rId14" Type="http://schemas.openxmlformats.org/officeDocument/2006/relationships/image" Target="../media/image51.jpe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www.projekt-lernbar.de/"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hyperlink" Target="mailto:c.buehler@reha-technologie.de" TargetMode="External"/><Relationship Id="rId4" Type="http://schemas.openxmlformats.org/officeDocument/2006/relationships/hyperlink" Target="mailto:j.mund@josefsheim-bigge.d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55.png"/><Relationship Id="rId4" Type="http://schemas.microsoft.com/office/2007/relationships/hdphoto" Target="../media/hdphoto8.wdp"/></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Projektwebseite%20lernBARhttp:/lernbar.fk13.tu-dortmund.de/index.php/lernangebot/" TargetMode="External"/><Relationship Id="rId3" Type="http://schemas.openxmlformats.org/officeDocument/2006/relationships/image" Target="../media/image18.pn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26.JPG"/><Relationship Id="rId13" Type="http://schemas.openxmlformats.org/officeDocument/2006/relationships/image" Target="../media/image20.png"/><Relationship Id="rId3" Type="http://schemas.openxmlformats.org/officeDocument/2006/relationships/image" Target="../media/image21.JPG"/><Relationship Id="rId7" Type="http://schemas.openxmlformats.org/officeDocument/2006/relationships/image" Target="../media/image25.JPG"/><Relationship Id="rId12"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4.JPG"/><Relationship Id="rId11" Type="http://schemas.openxmlformats.org/officeDocument/2006/relationships/image" Target="../media/image29.JPG"/><Relationship Id="rId5" Type="http://schemas.openxmlformats.org/officeDocument/2006/relationships/image" Target="../media/image23.JPG"/><Relationship Id="rId15" Type="http://schemas.openxmlformats.org/officeDocument/2006/relationships/image" Target="../media/image19.png"/><Relationship Id="rId10" Type="http://schemas.openxmlformats.org/officeDocument/2006/relationships/image" Target="../media/image28.JPG"/><Relationship Id="rId4" Type="http://schemas.openxmlformats.org/officeDocument/2006/relationships/image" Target="../media/image22.JPG"/><Relationship Id="rId9" Type="http://schemas.openxmlformats.org/officeDocument/2006/relationships/image" Target="../media/image27.JPG"/><Relationship Id="rId1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764379" y="3452166"/>
            <a:ext cx="7254199" cy="658114"/>
          </a:xfrm>
        </p:spPr>
        <p:txBody>
          <a:bodyPr>
            <a:noAutofit/>
          </a:bodyPr>
          <a:lstStyle/>
          <a:p>
            <a:pPr lvl="0" algn="ctr">
              <a:lnSpc>
                <a:spcPct val="150000"/>
              </a:lnSpc>
              <a:spcBef>
                <a:spcPts val="0"/>
              </a:spcBef>
            </a:pPr>
            <a:r>
              <a:rPr lang="de-DE" sz="2800" b="1" dirty="0">
                <a:solidFill>
                  <a:srgbClr val="2D6290"/>
                </a:solidFill>
                <a:latin typeface="Akkurat" panose="02000503040000020004" pitchFamily="2" charset="0"/>
                <a:ea typeface="+mn-ea"/>
                <a:cs typeface="+mn-cs"/>
              </a:rPr>
              <a:t>Hauswirtschaft </a:t>
            </a:r>
            <a:r>
              <a:rPr lang="de-DE" sz="2800" b="1" dirty="0" err="1">
                <a:solidFill>
                  <a:srgbClr val="2D6290"/>
                </a:solidFill>
                <a:latin typeface="Akkurat" panose="02000503040000020004" pitchFamily="2" charset="0"/>
                <a:ea typeface="+mn-ea"/>
                <a:cs typeface="+mn-cs"/>
              </a:rPr>
              <a:t>goes</a:t>
            </a:r>
            <a:r>
              <a:rPr lang="de-DE" sz="2800" b="1" dirty="0">
                <a:solidFill>
                  <a:srgbClr val="2D6290"/>
                </a:solidFill>
                <a:latin typeface="Akkurat" panose="02000503040000020004" pitchFamily="2" charset="0"/>
                <a:ea typeface="+mn-ea"/>
                <a:cs typeface="+mn-cs"/>
              </a:rPr>
              <a:t> digital –</a:t>
            </a:r>
            <a:br>
              <a:rPr lang="de-DE" sz="2800" b="1" dirty="0">
                <a:solidFill>
                  <a:srgbClr val="2D6290"/>
                </a:solidFill>
                <a:latin typeface="Akkurat" panose="02000503040000020004" pitchFamily="2" charset="0"/>
                <a:ea typeface="+mn-ea"/>
                <a:cs typeface="+mn-cs"/>
              </a:rPr>
            </a:br>
            <a:r>
              <a:rPr lang="de-DE" sz="2800" b="1" dirty="0">
                <a:solidFill>
                  <a:srgbClr val="2D6290"/>
                </a:solidFill>
                <a:latin typeface="Akkurat" panose="02000503040000020004" pitchFamily="2" charset="0"/>
                <a:ea typeface="+mn-ea"/>
                <a:cs typeface="+mn-cs"/>
              </a:rPr>
              <a:t>Mit </a:t>
            </a:r>
            <a:r>
              <a:rPr lang="de-DE" sz="2800" b="1" dirty="0" err="1">
                <a:solidFill>
                  <a:srgbClr val="2D6290"/>
                </a:solidFill>
                <a:latin typeface="Akkurat" panose="02000503040000020004" pitchFamily="2" charset="0"/>
                <a:ea typeface="+mn-ea"/>
                <a:cs typeface="+mn-cs"/>
              </a:rPr>
              <a:t>LernBAR</a:t>
            </a:r>
            <a:r>
              <a:rPr lang="de-DE" sz="2800" b="1" dirty="0">
                <a:solidFill>
                  <a:srgbClr val="2D6290"/>
                </a:solidFill>
                <a:latin typeface="Akkurat" panose="02000503040000020004" pitchFamily="2" charset="0"/>
                <a:ea typeface="+mn-ea"/>
                <a:cs typeface="+mn-cs"/>
              </a:rPr>
              <a:t> neue Perspektiven schaffen</a:t>
            </a:r>
            <a:br>
              <a:rPr lang="de-DE" sz="2800" b="1" dirty="0">
                <a:solidFill>
                  <a:srgbClr val="2D6290"/>
                </a:solidFill>
                <a:latin typeface="Akkurat" panose="02000503040000020004" pitchFamily="2" charset="0"/>
                <a:ea typeface="+mn-ea"/>
                <a:cs typeface="+mn-cs"/>
              </a:rPr>
            </a:br>
            <a:r>
              <a:rPr lang="de-DE" sz="2800" b="1" dirty="0">
                <a:solidFill>
                  <a:srgbClr val="2D6290"/>
                </a:solidFill>
                <a:latin typeface="Akkurat" panose="02000503040000020004" pitchFamily="2" charset="0"/>
                <a:ea typeface="+mn-ea"/>
                <a:cs typeface="+mn-cs"/>
              </a:rPr>
              <a:t/>
            </a:r>
            <a:br>
              <a:rPr lang="de-DE" sz="2800" b="1" dirty="0">
                <a:solidFill>
                  <a:srgbClr val="2D6290"/>
                </a:solidFill>
                <a:latin typeface="Akkurat" panose="02000503040000020004" pitchFamily="2" charset="0"/>
                <a:ea typeface="+mn-ea"/>
                <a:cs typeface="+mn-cs"/>
              </a:rPr>
            </a:br>
            <a:r>
              <a:rPr lang="de-DE" sz="2000" b="1" dirty="0">
                <a:solidFill>
                  <a:srgbClr val="2D6290"/>
                </a:solidFill>
                <a:latin typeface="Akkurat" panose="02000503040000020004" pitchFamily="2" charset="0"/>
                <a:ea typeface="+mn-ea"/>
                <a:cs typeface="+mn-cs"/>
              </a:rPr>
              <a:t>Vortrag im Rahmen der </a:t>
            </a:r>
            <a:r>
              <a:rPr lang="de-DE" sz="2000" b="1" dirty="0" err="1">
                <a:solidFill>
                  <a:srgbClr val="2D6290"/>
                </a:solidFill>
                <a:latin typeface="Akkurat" panose="02000503040000020004" pitchFamily="2" charset="0"/>
                <a:ea typeface="+mn-ea"/>
                <a:cs typeface="+mn-cs"/>
              </a:rPr>
              <a:t>LernBAR</a:t>
            </a:r>
            <a:r>
              <a:rPr lang="de-DE" sz="2000" b="1" dirty="0">
                <a:solidFill>
                  <a:srgbClr val="2D6290"/>
                </a:solidFill>
                <a:latin typeface="Akkurat" panose="02000503040000020004" pitchFamily="2" charset="0"/>
                <a:ea typeface="+mn-ea"/>
                <a:cs typeface="+mn-cs"/>
              </a:rPr>
              <a:t>-Abschlusstagung: </a:t>
            </a:r>
            <a:br>
              <a:rPr lang="de-DE" sz="2000" b="1" dirty="0">
                <a:solidFill>
                  <a:srgbClr val="2D6290"/>
                </a:solidFill>
                <a:latin typeface="Akkurat" panose="02000503040000020004" pitchFamily="2" charset="0"/>
                <a:ea typeface="+mn-ea"/>
                <a:cs typeface="+mn-cs"/>
              </a:rPr>
            </a:br>
            <a:r>
              <a:rPr lang="de-DE" sz="2000" b="1" dirty="0">
                <a:solidFill>
                  <a:srgbClr val="2D6290"/>
                </a:solidFill>
                <a:latin typeface="Akkurat" panose="02000503040000020004" pitchFamily="2" charset="0"/>
                <a:ea typeface="+mn-ea"/>
                <a:cs typeface="+mn-cs"/>
              </a:rPr>
              <a:t>Berufsbildung 4.0 – Alles ist lernbar? – Konzepte und Perspektiven neuer Lernmethoden</a:t>
            </a:r>
            <a:br>
              <a:rPr lang="de-DE" sz="2000" b="1" dirty="0">
                <a:solidFill>
                  <a:srgbClr val="2D6290"/>
                </a:solidFill>
                <a:latin typeface="Akkurat" panose="02000503040000020004" pitchFamily="2" charset="0"/>
                <a:ea typeface="+mn-ea"/>
                <a:cs typeface="+mn-cs"/>
              </a:rPr>
            </a:br>
            <a:r>
              <a:rPr lang="de-DE" sz="2000" b="1" dirty="0">
                <a:solidFill>
                  <a:srgbClr val="2D6290"/>
                </a:solidFill>
                <a:latin typeface="Akkurat" panose="02000503040000020004" pitchFamily="2" charset="0"/>
                <a:ea typeface="+mn-ea"/>
                <a:cs typeface="+mn-cs"/>
              </a:rPr>
              <a:t/>
            </a:r>
            <a:br>
              <a:rPr lang="de-DE" sz="2000" b="1" dirty="0">
                <a:solidFill>
                  <a:srgbClr val="2D6290"/>
                </a:solidFill>
                <a:latin typeface="Akkurat" panose="02000503040000020004" pitchFamily="2" charset="0"/>
                <a:ea typeface="+mn-ea"/>
                <a:cs typeface="+mn-cs"/>
              </a:rPr>
            </a:br>
            <a:r>
              <a:rPr lang="de-DE" sz="2000" b="1" dirty="0">
                <a:solidFill>
                  <a:srgbClr val="2D6290"/>
                </a:solidFill>
                <a:latin typeface="Akkurat" panose="02000503040000020004" pitchFamily="2" charset="0"/>
                <a:ea typeface="+mn-ea"/>
                <a:cs typeface="+mn-cs"/>
              </a:rPr>
              <a:t>24.06.2021 | Zoom</a:t>
            </a:r>
          </a:p>
        </p:txBody>
      </p:sp>
      <p:pic>
        <p:nvPicPr>
          <p:cNvPr id="3" name="Grafik 2" descr="Fotomontage AR in der Küche. Ein Auszubildender nutzt die Startseite der AR App auf dem Tablet und eine Auszubildende nutzt die AR App auf der Hololens und blickt auf die fotomontierte Startseite." title="Fotomontage AR auf Hololens und Tablet in der Küch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06" y="954911"/>
            <a:ext cx="4239468" cy="5652624"/>
          </a:xfrm>
          <a:prstGeom prst="rect">
            <a:avLst/>
          </a:prstGeom>
          <a:ln w="38100" cap="sq">
            <a:solidFill>
              <a:srgbClr val="2D629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38983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900" dirty="0" smtClean="0"/>
              <a:t>AR und </a:t>
            </a:r>
            <a:r>
              <a:rPr lang="de-DE" sz="3900" dirty="0" err="1" smtClean="0"/>
              <a:t>Moodle</a:t>
            </a:r>
            <a:r>
              <a:rPr lang="de-DE" sz="3900" dirty="0" smtClean="0"/>
              <a:t> = hybrides Lernszenario</a:t>
            </a:r>
            <a:endParaRPr lang="de-DE" sz="3900" dirty="0"/>
          </a:p>
        </p:txBody>
      </p:sp>
      <p:sp>
        <p:nvSpPr>
          <p:cNvPr id="3" name="Textplatzhalter 2"/>
          <p:cNvSpPr>
            <a:spLocks noGrp="1"/>
          </p:cNvSpPr>
          <p:nvPr>
            <p:ph type="body" sz="quarter" idx="13"/>
          </p:nvPr>
        </p:nvSpPr>
        <p:spPr/>
        <p:txBody>
          <a:bodyPr>
            <a:noAutofit/>
          </a:bodyPr>
          <a:lstStyle/>
          <a:p>
            <a:pPr marL="0" indent="0">
              <a:lnSpc>
                <a:spcPct val="120000"/>
              </a:lnSpc>
              <a:buNone/>
            </a:pPr>
            <a:r>
              <a:rPr lang="de-DE" sz="1600" dirty="0">
                <a:solidFill>
                  <a:srgbClr val="2D6290"/>
                </a:solidFill>
              </a:rPr>
              <a:t>Lernszenario „Service -Tisch eindecken“</a:t>
            </a:r>
            <a:endParaRPr lang="de-DE" sz="1600" dirty="0" smtClean="0">
              <a:solidFill>
                <a:srgbClr val="2D6290"/>
              </a:solidFill>
            </a:endParaRPr>
          </a:p>
          <a:p>
            <a:pPr>
              <a:lnSpc>
                <a:spcPct val="120000"/>
              </a:lnSpc>
            </a:pPr>
            <a:r>
              <a:rPr lang="de-DE" sz="1600" dirty="0" smtClean="0"/>
              <a:t>Marc </a:t>
            </a:r>
            <a:r>
              <a:rPr lang="de-DE" sz="1600" dirty="0"/>
              <a:t>E.</a:t>
            </a:r>
          </a:p>
          <a:p>
            <a:pPr>
              <a:lnSpc>
                <a:spcPct val="120000"/>
              </a:lnSpc>
            </a:pPr>
            <a:r>
              <a:rPr lang="de-DE" sz="1600" dirty="0" smtClean="0"/>
              <a:t>Fachpraktiker </a:t>
            </a:r>
            <a:r>
              <a:rPr lang="de-DE" sz="1600" dirty="0"/>
              <a:t>HW, Integrationsunternehmen</a:t>
            </a:r>
          </a:p>
          <a:p>
            <a:pPr>
              <a:lnSpc>
                <a:spcPct val="120000"/>
              </a:lnSpc>
            </a:pPr>
            <a:r>
              <a:rPr lang="de-DE" sz="1600" dirty="0"/>
              <a:t>Gästehaus, Problem: Ablauf Tisch eindecken</a:t>
            </a:r>
          </a:p>
          <a:p>
            <a:pPr>
              <a:lnSpc>
                <a:spcPct val="120000"/>
              </a:lnSpc>
            </a:pPr>
            <a:r>
              <a:rPr lang="de-DE" sz="1600" dirty="0"/>
              <a:t>Lernplattform</a:t>
            </a:r>
          </a:p>
          <a:p>
            <a:pPr lvl="1">
              <a:lnSpc>
                <a:spcPct val="120000"/>
              </a:lnSpc>
            </a:pPr>
            <a:r>
              <a:rPr lang="de-DE" sz="1400" dirty="0" smtClean="0"/>
              <a:t>Vorbereitung: Quiz</a:t>
            </a:r>
          </a:p>
          <a:p>
            <a:pPr lvl="1">
              <a:lnSpc>
                <a:spcPct val="120000"/>
              </a:lnSpc>
            </a:pPr>
            <a:r>
              <a:rPr lang="de-DE" sz="1400" dirty="0" smtClean="0"/>
              <a:t>Umsetzung Arbeitsschritte</a:t>
            </a:r>
            <a:endParaRPr lang="de-DE" sz="1400" dirty="0"/>
          </a:p>
          <a:p>
            <a:pPr>
              <a:lnSpc>
                <a:spcPct val="120000"/>
              </a:lnSpc>
            </a:pPr>
            <a:r>
              <a:rPr lang="de-DE" sz="1600" dirty="0"/>
              <a:t>Besondere Herausforderung: Servietten falten</a:t>
            </a:r>
          </a:p>
          <a:p>
            <a:pPr lvl="1">
              <a:lnSpc>
                <a:spcPct val="120000"/>
              </a:lnSpc>
            </a:pPr>
            <a:r>
              <a:rPr lang="de-DE" sz="1400" dirty="0"/>
              <a:t>AR-Station mit Schablone</a:t>
            </a:r>
          </a:p>
          <a:p>
            <a:pPr>
              <a:lnSpc>
                <a:spcPct val="120000"/>
              </a:lnSpc>
            </a:pPr>
            <a:r>
              <a:rPr lang="de-DE" sz="1600" dirty="0" smtClean="0"/>
              <a:t>Hospitation in einem anderen Betrieb</a:t>
            </a:r>
            <a:endParaRPr lang="de-DE" sz="1600" dirty="0"/>
          </a:p>
          <a:p>
            <a:pPr lvl="1">
              <a:lnSpc>
                <a:spcPct val="120000"/>
              </a:lnSpc>
            </a:pPr>
            <a:r>
              <a:rPr lang="de-DE" sz="1400" dirty="0" smtClean="0"/>
              <a:t>Tablet </a:t>
            </a:r>
            <a:r>
              <a:rPr lang="de-DE" sz="1400" dirty="0"/>
              <a:t>und </a:t>
            </a:r>
            <a:r>
              <a:rPr lang="de-DE" sz="1400" dirty="0" smtClean="0"/>
              <a:t>ausgedruckter QR-Code</a:t>
            </a:r>
            <a:endParaRPr lang="de-DE" sz="1400" dirty="0"/>
          </a:p>
        </p:txBody>
      </p:sp>
      <p:pic>
        <p:nvPicPr>
          <p:cNvPr id="4" name="image2.jpg" descr="Foto Auszubildender scannt QR-Code zum Tische eindecken" title="Foto Auszubildender scannt QR-Code zum Tische eindecken"/>
          <p:cNvPicPr/>
          <p:nvPr/>
        </p:nvPicPr>
        <p:blipFill>
          <a:blip r:embed="rId3" cstate="print">
            <a:extLst>
              <a:ext uri="{28A0092B-C50C-407E-A947-70E740481C1C}">
                <a14:useLocalDpi xmlns:a14="http://schemas.microsoft.com/office/drawing/2010/main" val="0"/>
              </a:ext>
            </a:extLst>
          </a:blip>
          <a:stretch>
            <a:fillRect/>
          </a:stretch>
        </p:blipFill>
        <p:spPr>
          <a:xfrm>
            <a:off x="7459578" y="1971865"/>
            <a:ext cx="4342151" cy="31295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8601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de-DE" dirty="0" smtClean="0"/>
              <a:t>Übersicht Lernszenarien I</a:t>
            </a:r>
            <a:endParaRPr lang="de-DE" dirty="0"/>
          </a:p>
        </p:txBody>
      </p:sp>
      <p:graphicFrame>
        <p:nvGraphicFramePr>
          <p:cNvPr id="5" name="Tabelle 4" descr="Tabelle Übersicht Lernszenarien: von links nach rechts: Einheit im lehrplan, entsprechendes Lernmodul und AR-Station" title="Tabelle Übersicht Lernszenarien I"/>
          <p:cNvGraphicFramePr>
            <a:graphicFrameLocks noGrp="1"/>
          </p:cNvGraphicFramePr>
          <p:nvPr>
            <p:extLst>
              <p:ext uri="{D42A27DB-BD31-4B8C-83A1-F6EECF244321}">
                <p14:modId xmlns:p14="http://schemas.microsoft.com/office/powerpoint/2010/main" val="3980644647"/>
              </p:ext>
            </p:extLst>
          </p:nvPr>
        </p:nvGraphicFramePr>
        <p:xfrm>
          <a:off x="2306594" y="1859570"/>
          <a:ext cx="9495137" cy="4048760"/>
        </p:xfrm>
        <a:graphic>
          <a:graphicData uri="http://schemas.openxmlformats.org/drawingml/2006/table">
            <a:tbl>
              <a:tblPr bandRow="1">
                <a:tableStyleId>{5C22544A-7EE6-4342-B048-85BDC9FD1C3A}</a:tableStyleId>
              </a:tblPr>
              <a:tblGrid>
                <a:gridCol w="3093309">
                  <a:extLst>
                    <a:ext uri="{9D8B030D-6E8A-4147-A177-3AD203B41FA5}">
                      <a16:colId xmlns:a16="http://schemas.microsoft.com/office/drawing/2014/main" val="532385876"/>
                    </a:ext>
                  </a:extLst>
                </a:gridCol>
                <a:gridCol w="3373394">
                  <a:extLst>
                    <a:ext uri="{9D8B030D-6E8A-4147-A177-3AD203B41FA5}">
                      <a16:colId xmlns:a16="http://schemas.microsoft.com/office/drawing/2014/main" val="2857561966"/>
                    </a:ext>
                  </a:extLst>
                </a:gridCol>
                <a:gridCol w="3028434">
                  <a:extLst>
                    <a:ext uri="{9D8B030D-6E8A-4147-A177-3AD203B41FA5}">
                      <a16:colId xmlns:a16="http://schemas.microsoft.com/office/drawing/2014/main" val="74197005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solidFill>
                            <a:schemeClr val="bg1"/>
                          </a:solidFill>
                        </a:rPr>
                        <a:t>Lehrplan</a:t>
                      </a:r>
                    </a:p>
                  </a:txBody>
                  <a:tcPr>
                    <a:solidFill>
                      <a:srgbClr val="2D6290"/>
                    </a:solidFill>
                  </a:tcPr>
                </a:tc>
                <a:tc>
                  <a:txBody>
                    <a:bodyPr/>
                    <a:lstStyle/>
                    <a:p>
                      <a:pPr algn="ctr"/>
                      <a:r>
                        <a:rPr lang="de-DE" b="1" dirty="0" smtClean="0">
                          <a:solidFill>
                            <a:srgbClr val="2D6290"/>
                          </a:solidFill>
                        </a:rPr>
                        <a:t>Lernmodul</a:t>
                      </a:r>
                      <a:endParaRPr lang="de-DE" b="1" dirty="0">
                        <a:solidFill>
                          <a:srgbClr val="2D6290"/>
                        </a:solidFill>
                      </a:endParaRPr>
                    </a:p>
                  </a:txBody>
                  <a:tcPr/>
                </a:tc>
                <a:tc>
                  <a:txBody>
                    <a:bodyPr/>
                    <a:lstStyle/>
                    <a:p>
                      <a:pPr algn="ctr"/>
                      <a:r>
                        <a:rPr lang="de-DE" b="1" dirty="0" smtClean="0">
                          <a:solidFill>
                            <a:srgbClr val="2D6290"/>
                          </a:solidFill>
                        </a:rPr>
                        <a:t>AR-Station</a:t>
                      </a:r>
                      <a:endParaRPr lang="de-DE" b="1" dirty="0">
                        <a:solidFill>
                          <a:srgbClr val="2D6290"/>
                        </a:solidFill>
                      </a:endParaRPr>
                    </a:p>
                  </a:txBody>
                  <a:tcPr/>
                </a:tc>
                <a:extLst>
                  <a:ext uri="{0D108BD9-81ED-4DB2-BD59-A6C34878D82A}">
                    <a16:rowId xmlns:a16="http://schemas.microsoft.com/office/drawing/2014/main" val="122339152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solidFill>
                            <a:schemeClr val="bg1"/>
                          </a:solidFill>
                        </a:rPr>
                        <a:t>Geräte</a:t>
                      </a:r>
                      <a:r>
                        <a:rPr lang="de-DE" b="0" baseline="0" dirty="0" smtClean="0">
                          <a:solidFill>
                            <a:schemeClr val="bg1"/>
                          </a:solidFill>
                        </a:rPr>
                        <a:t> einsetzen</a:t>
                      </a:r>
                      <a:endParaRPr lang="de-DE" b="0" dirty="0" smtClean="0">
                        <a:solidFill>
                          <a:schemeClr val="bg1"/>
                        </a:solidFill>
                      </a:endParaRPr>
                    </a:p>
                  </a:txBody>
                  <a:tcPr>
                    <a:solidFill>
                      <a:srgbClr val="2D6290"/>
                    </a:solidFill>
                  </a:tcPr>
                </a:tc>
                <a:tc>
                  <a:txBody>
                    <a:bodyPr/>
                    <a:lstStyle/>
                    <a:p>
                      <a:pPr marL="285750" indent="-285750">
                        <a:buFont typeface="Arial" panose="020B0604020202020204" pitchFamily="34" charset="0"/>
                        <a:buChar char="•"/>
                      </a:pPr>
                      <a:r>
                        <a:rPr lang="de-DE" dirty="0" smtClean="0"/>
                        <a:t>Saugmaschine</a:t>
                      </a:r>
                      <a:r>
                        <a:rPr lang="de-DE" baseline="0" dirty="0" smtClean="0"/>
                        <a:t> nutzen</a:t>
                      </a:r>
                    </a:p>
                    <a:p>
                      <a:pPr marL="285750" indent="-285750">
                        <a:buFont typeface="Arial" panose="020B0604020202020204" pitchFamily="34" charset="0"/>
                        <a:buChar char="•"/>
                      </a:pPr>
                      <a:r>
                        <a:rPr lang="de-DE" baseline="0" dirty="0" smtClean="0"/>
                        <a:t>Staubsauger warten</a:t>
                      </a:r>
                    </a:p>
                    <a:p>
                      <a:pPr marL="285750" indent="-285750">
                        <a:buFont typeface="Arial" panose="020B0604020202020204" pitchFamily="34" charset="0"/>
                        <a:buChar char="•"/>
                      </a:pPr>
                      <a:r>
                        <a:rPr lang="de-DE" baseline="0" dirty="0" smtClean="0"/>
                        <a:t>Geschirr in Spülstraße spülen</a:t>
                      </a:r>
                      <a:endParaRPr lang="de-DE" dirty="0"/>
                    </a:p>
                  </a:txBody>
                  <a:tcPr/>
                </a:tc>
                <a:tc>
                  <a:txBody>
                    <a:bodyPr/>
                    <a:lstStyle/>
                    <a:p>
                      <a:pPr marL="285750" indent="-285750">
                        <a:buFont typeface="Arial" panose="020B0604020202020204" pitchFamily="34" charset="0"/>
                        <a:buChar char="•"/>
                      </a:pPr>
                      <a:r>
                        <a:rPr lang="de-DE" dirty="0" smtClean="0"/>
                        <a:t>Bedienfeld Saugmaschine</a:t>
                      </a:r>
                    </a:p>
                    <a:p>
                      <a:pPr marL="285750" indent="-285750">
                        <a:buFont typeface="Arial" panose="020B0604020202020204" pitchFamily="34" charset="0"/>
                        <a:buChar char="•"/>
                      </a:pPr>
                      <a:r>
                        <a:rPr lang="de-DE" dirty="0" smtClean="0"/>
                        <a:t>Filter wechseln</a:t>
                      </a:r>
                    </a:p>
                    <a:p>
                      <a:pPr marL="285750" indent="-285750">
                        <a:buFont typeface="Arial" panose="020B0604020202020204" pitchFamily="34" charset="0"/>
                        <a:buChar char="•"/>
                      </a:pPr>
                      <a:r>
                        <a:rPr lang="de-DE" dirty="0" smtClean="0"/>
                        <a:t>Spülkörbe auswählen</a:t>
                      </a:r>
                      <a:endParaRPr lang="de-DE" dirty="0"/>
                    </a:p>
                  </a:txBody>
                  <a:tcPr/>
                </a:tc>
                <a:extLst>
                  <a:ext uri="{0D108BD9-81ED-4DB2-BD59-A6C34878D82A}">
                    <a16:rowId xmlns:a16="http://schemas.microsoft.com/office/drawing/2014/main" val="220490622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solidFill>
                            <a:schemeClr val="bg1"/>
                          </a:solidFill>
                        </a:rPr>
                        <a:t>Vorrats</a:t>
                      </a:r>
                      <a:r>
                        <a:rPr lang="de-DE" b="0" baseline="0" dirty="0" smtClean="0">
                          <a:solidFill>
                            <a:schemeClr val="bg1"/>
                          </a:solidFill>
                        </a:rPr>
                        <a:t> – und Warenwirtschaft</a:t>
                      </a:r>
                      <a:endParaRPr lang="de-DE" b="0" dirty="0" smtClean="0">
                        <a:solidFill>
                          <a:schemeClr val="bg1"/>
                        </a:solidFill>
                      </a:endParaRPr>
                    </a:p>
                  </a:txBody>
                  <a:tcPr>
                    <a:solidFill>
                      <a:srgbClr val="2D6290"/>
                    </a:solidFill>
                  </a:tcPr>
                </a:tc>
                <a:tc>
                  <a:txBody>
                    <a:bodyPr/>
                    <a:lstStyle/>
                    <a:p>
                      <a:pPr marL="285750" indent="-285750">
                        <a:buFont typeface="Arial" panose="020B0604020202020204" pitchFamily="34" charset="0"/>
                        <a:buChar char="•"/>
                      </a:pPr>
                      <a:r>
                        <a:rPr lang="de-DE" dirty="0" smtClean="0"/>
                        <a:t>Lager bewirtschaften</a:t>
                      </a:r>
                    </a:p>
                    <a:p>
                      <a:pPr marL="285750" indent="-285750">
                        <a:buFont typeface="Arial" panose="020B0604020202020204" pitchFamily="34" charset="0"/>
                        <a:buChar char="•"/>
                      </a:pPr>
                      <a:r>
                        <a:rPr lang="de-DE" dirty="0" smtClean="0"/>
                        <a:t>Lebensmittel</a:t>
                      </a:r>
                      <a:r>
                        <a:rPr lang="de-DE" baseline="0" dirty="0" smtClean="0"/>
                        <a:t> haltbarmachen</a:t>
                      </a:r>
                      <a:endParaRPr lang="de-DE" dirty="0"/>
                    </a:p>
                  </a:txBody>
                  <a:tcPr/>
                </a:tc>
                <a:tc>
                  <a:txBody>
                    <a:bodyPr/>
                    <a:lstStyle/>
                    <a:p>
                      <a:pPr marL="285750" indent="-285750">
                        <a:buFont typeface="Arial" panose="020B0604020202020204" pitchFamily="34" charset="0"/>
                        <a:buChar char="•"/>
                      </a:pPr>
                      <a:r>
                        <a:rPr lang="de-DE" baseline="0" dirty="0" smtClean="0">
                          <a:solidFill>
                            <a:schemeClr val="tx1"/>
                          </a:solidFill>
                        </a:rPr>
                        <a:t>Lagerzeit kontrollieren</a:t>
                      </a:r>
                      <a:endParaRPr lang="de-DE" dirty="0" smtClean="0">
                        <a:solidFill>
                          <a:schemeClr val="tx1"/>
                        </a:solidFill>
                      </a:endParaRPr>
                    </a:p>
                    <a:p>
                      <a:pPr marL="285750" indent="-285750">
                        <a:buFont typeface="Arial" panose="020B0604020202020204" pitchFamily="34" charset="0"/>
                        <a:buChar char="•"/>
                      </a:pPr>
                      <a:r>
                        <a:rPr lang="de-DE" dirty="0" smtClean="0"/>
                        <a:t>Füllhöhe</a:t>
                      </a:r>
                      <a:r>
                        <a:rPr lang="de-DE" baseline="0" dirty="0" smtClean="0"/>
                        <a:t> Gläser</a:t>
                      </a:r>
                      <a:endParaRPr lang="de-DE" dirty="0"/>
                    </a:p>
                  </a:txBody>
                  <a:tcPr/>
                </a:tc>
                <a:extLst>
                  <a:ext uri="{0D108BD9-81ED-4DB2-BD59-A6C34878D82A}">
                    <a16:rowId xmlns:a16="http://schemas.microsoft.com/office/drawing/2014/main" val="240898687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solidFill>
                            <a:schemeClr val="bg1"/>
                          </a:solidFill>
                        </a:rPr>
                        <a:t>Service</a:t>
                      </a:r>
                    </a:p>
                  </a:txBody>
                  <a:tcPr>
                    <a:solidFill>
                      <a:srgbClr val="2D6290"/>
                    </a:solidFill>
                  </a:tcPr>
                </a:tc>
                <a:tc>
                  <a:txBody>
                    <a:bodyPr/>
                    <a:lstStyle/>
                    <a:p>
                      <a:pPr marL="285750" indent="-285750">
                        <a:buFont typeface="Arial" panose="020B0604020202020204" pitchFamily="34" charset="0"/>
                        <a:buChar char="•"/>
                      </a:pPr>
                      <a:r>
                        <a:rPr lang="de-DE" dirty="0" smtClean="0"/>
                        <a:t>Tische eindecken</a:t>
                      </a:r>
                      <a:endParaRPr lang="de-DE" dirty="0"/>
                    </a:p>
                  </a:txBody>
                  <a:tcPr/>
                </a:tc>
                <a:tc>
                  <a:txBody>
                    <a:bodyPr/>
                    <a:lstStyle/>
                    <a:p>
                      <a:pPr marL="285750" indent="-285750">
                        <a:buFont typeface="Arial" panose="020B0604020202020204" pitchFamily="34" charset="0"/>
                        <a:buChar char="•"/>
                      </a:pPr>
                      <a:r>
                        <a:rPr lang="de-DE" dirty="0" smtClean="0"/>
                        <a:t>Servietten falten</a:t>
                      </a:r>
                      <a:endParaRPr lang="de-DE" dirty="0"/>
                    </a:p>
                  </a:txBody>
                  <a:tcPr/>
                </a:tc>
                <a:extLst>
                  <a:ext uri="{0D108BD9-81ED-4DB2-BD59-A6C34878D82A}">
                    <a16:rowId xmlns:a16="http://schemas.microsoft.com/office/drawing/2014/main" val="1192388706"/>
                  </a:ext>
                </a:extLst>
              </a:tr>
              <a:tr h="370840">
                <a:tc>
                  <a:txBody>
                    <a:bodyPr/>
                    <a:lstStyle/>
                    <a:p>
                      <a:r>
                        <a:rPr lang="de-DE" b="0" dirty="0" smtClean="0">
                          <a:solidFill>
                            <a:schemeClr val="bg1"/>
                          </a:solidFill>
                        </a:rPr>
                        <a:t>Gesprächsführung</a:t>
                      </a:r>
                      <a:endParaRPr lang="de-DE" b="0" dirty="0">
                        <a:solidFill>
                          <a:schemeClr val="bg1"/>
                        </a:solidFill>
                      </a:endParaRPr>
                    </a:p>
                  </a:txBody>
                  <a:tcPr>
                    <a:solidFill>
                      <a:srgbClr val="2D6290"/>
                    </a:solidFill>
                  </a:tcPr>
                </a:tc>
                <a:tc>
                  <a:txBody>
                    <a:bodyPr/>
                    <a:lstStyle/>
                    <a:p>
                      <a:pPr marL="285750" indent="-285750">
                        <a:buFont typeface="Arial" panose="020B0604020202020204" pitchFamily="34" charset="0"/>
                        <a:buChar char="•"/>
                      </a:pPr>
                      <a:r>
                        <a:rPr lang="de-DE" dirty="0" smtClean="0"/>
                        <a:t>Kommunikation </a:t>
                      </a:r>
                      <a:r>
                        <a:rPr lang="de-DE" dirty="0" err="1" smtClean="0"/>
                        <a:t>Speisenausg</a:t>
                      </a:r>
                      <a:r>
                        <a:rPr lang="de-DE" dirty="0" smtClean="0"/>
                        <a:t>.</a:t>
                      </a:r>
                      <a:endParaRPr lang="de-DE" dirty="0"/>
                    </a:p>
                  </a:txBody>
                  <a:tcPr/>
                </a:tc>
                <a:tc>
                  <a:txBody>
                    <a:bodyPr/>
                    <a:lstStyle/>
                    <a:p>
                      <a:pPr marL="285750" indent="-285750">
                        <a:buFont typeface="Arial" panose="020B0604020202020204" pitchFamily="34" charset="0"/>
                        <a:buChar char="•"/>
                      </a:pPr>
                      <a:r>
                        <a:rPr lang="de-DE" dirty="0" smtClean="0"/>
                        <a:t>Idealtyp. Kunden</a:t>
                      </a:r>
                      <a:r>
                        <a:rPr lang="de-DE" baseline="0" dirty="0" smtClean="0"/>
                        <a:t>gespräch</a:t>
                      </a:r>
                      <a:endParaRPr lang="de-DE" dirty="0"/>
                    </a:p>
                  </a:txBody>
                  <a:tcPr/>
                </a:tc>
                <a:extLst>
                  <a:ext uri="{0D108BD9-81ED-4DB2-BD59-A6C34878D82A}">
                    <a16:rowId xmlns:a16="http://schemas.microsoft.com/office/drawing/2014/main" val="399784205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solidFill>
                            <a:schemeClr val="bg1"/>
                          </a:solidFill>
                        </a:rPr>
                        <a:t>Umweltschutz</a:t>
                      </a:r>
                    </a:p>
                  </a:txBody>
                  <a:tcPr>
                    <a:solidFill>
                      <a:srgbClr val="2D6290"/>
                    </a:solidFill>
                  </a:tcPr>
                </a:tc>
                <a:tc>
                  <a:txBody>
                    <a:bodyPr/>
                    <a:lstStyle/>
                    <a:p>
                      <a:pPr marL="285750" indent="-285750">
                        <a:buFont typeface="Arial" panose="020B0604020202020204" pitchFamily="34" charset="0"/>
                        <a:buChar char="•"/>
                      </a:pPr>
                      <a:r>
                        <a:rPr lang="de-DE" dirty="0" smtClean="0"/>
                        <a:t>Rest- /Wertstoffe entsorgen</a:t>
                      </a:r>
                      <a:endParaRPr lang="de-DE" dirty="0"/>
                    </a:p>
                  </a:txBody>
                  <a:tcPr/>
                </a:tc>
                <a:tc>
                  <a:txBody>
                    <a:bodyPr/>
                    <a:lstStyle/>
                    <a:p>
                      <a:pPr marL="285750" indent="-285750">
                        <a:buFont typeface="Arial" panose="020B0604020202020204" pitchFamily="34" charset="0"/>
                        <a:buChar char="•"/>
                      </a:pPr>
                      <a:r>
                        <a:rPr lang="de-DE" dirty="0" smtClean="0"/>
                        <a:t>Leere</a:t>
                      </a:r>
                      <a:r>
                        <a:rPr lang="de-DE" baseline="0" dirty="0" smtClean="0"/>
                        <a:t> Flaschen entsorgen</a:t>
                      </a:r>
                      <a:endParaRPr lang="de-DE" dirty="0"/>
                    </a:p>
                  </a:txBody>
                  <a:tcPr/>
                </a:tc>
                <a:extLst>
                  <a:ext uri="{0D108BD9-81ED-4DB2-BD59-A6C34878D82A}">
                    <a16:rowId xmlns:a16="http://schemas.microsoft.com/office/drawing/2014/main" val="1149555583"/>
                  </a:ext>
                </a:extLst>
              </a:tr>
              <a:tr h="370840">
                <a:tc>
                  <a:txBody>
                    <a:bodyPr/>
                    <a:lstStyle/>
                    <a:p>
                      <a:r>
                        <a:rPr lang="de-DE" b="0" dirty="0" smtClean="0">
                          <a:solidFill>
                            <a:schemeClr val="bg1"/>
                          </a:solidFill>
                        </a:rPr>
                        <a:t>Gesundheit</a:t>
                      </a:r>
                      <a:r>
                        <a:rPr lang="de-DE" b="0" baseline="0" dirty="0" smtClean="0">
                          <a:solidFill>
                            <a:schemeClr val="bg1"/>
                          </a:solidFill>
                        </a:rPr>
                        <a:t> und Arbeitsschutz</a:t>
                      </a:r>
                      <a:endParaRPr lang="de-DE" b="0" dirty="0">
                        <a:solidFill>
                          <a:schemeClr val="bg1"/>
                        </a:solidFill>
                      </a:endParaRPr>
                    </a:p>
                  </a:txBody>
                  <a:tcPr>
                    <a:solidFill>
                      <a:srgbClr val="2D6290"/>
                    </a:solidFill>
                  </a:tcPr>
                </a:tc>
                <a:tc>
                  <a:txBody>
                    <a:bodyPr/>
                    <a:lstStyle/>
                    <a:p>
                      <a:pPr marL="285750" indent="-285750">
                        <a:buFont typeface="Arial" panose="020B0604020202020204" pitchFamily="34" charset="0"/>
                        <a:buChar char="•"/>
                      </a:pPr>
                      <a:r>
                        <a:rPr lang="de-DE" dirty="0" smtClean="0"/>
                        <a:t>Erste- Hilfe und Brandschutz</a:t>
                      </a:r>
                    </a:p>
                    <a:p>
                      <a:pPr marL="285750" indent="-285750">
                        <a:buFont typeface="Arial" panose="020B0604020202020204" pitchFamily="34" charset="0"/>
                        <a:buChar char="•"/>
                      </a:pPr>
                      <a:r>
                        <a:rPr lang="de-DE" dirty="0" smtClean="0"/>
                        <a:t>Unfallschutz</a:t>
                      </a:r>
                      <a:endParaRPr lang="de-DE" dirty="0"/>
                    </a:p>
                  </a:txBody>
                  <a:tcPr/>
                </a:tc>
                <a:tc>
                  <a:txBody>
                    <a:bodyPr/>
                    <a:lstStyle/>
                    <a:p>
                      <a:pPr marL="285750" indent="-285750">
                        <a:buFont typeface="Arial" panose="020B0604020202020204" pitchFamily="34" charset="0"/>
                        <a:buChar char="•"/>
                      </a:pPr>
                      <a:r>
                        <a:rPr lang="de-DE" dirty="0" smtClean="0">
                          <a:solidFill>
                            <a:schemeClr val="tx1"/>
                          </a:solidFill>
                        </a:rPr>
                        <a:t>Fingerverband</a:t>
                      </a:r>
                      <a:r>
                        <a:rPr lang="de-DE" baseline="0" dirty="0" smtClean="0">
                          <a:solidFill>
                            <a:schemeClr val="tx1"/>
                          </a:solidFill>
                        </a:rPr>
                        <a:t> anlegen</a:t>
                      </a:r>
                      <a:endParaRPr lang="de-DE" dirty="0" smtClean="0">
                        <a:solidFill>
                          <a:schemeClr val="tx1"/>
                        </a:solidFill>
                      </a:endParaRPr>
                    </a:p>
                    <a:p>
                      <a:pPr marL="285750" indent="-285750">
                        <a:buFont typeface="Arial" panose="020B0604020202020204" pitchFamily="34" charset="0"/>
                        <a:buChar char="•"/>
                      </a:pPr>
                      <a:r>
                        <a:rPr lang="de-DE" dirty="0" err="1" smtClean="0"/>
                        <a:t>Gefahrstoffsymb</a:t>
                      </a:r>
                      <a:r>
                        <a:rPr lang="de-DE" dirty="0" smtClean="0"/>
                        <a:t>.</a:t>
                      </a:r>
                      <a:r>
                        <a:rPr lang="de-DE" baseline="0" dirty="0" smtClean="0"/>
                        <a:t> kennen</a:t>
                      </a:r>
                    </a:p>
                  </a:txBody>
                  <a:tcPr/>
                </a:tc>
                <a:extLst>
                  <a:ext uri="{0D108BD9-81ED-4DB2-BD59-A6C34878D82A}">
                    <a16:rowId xmlns:a16="http://schemas.microsoft.com/office/drawing/2014/main" val="120394999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solidFill>
                            <a:schemeClr val="bg1"/>
                          </a:solidFill>
                        </a:rPr>
                        <a:t>Arbeitsorganisation</a:t>
                      </a:r>
                    </a:p>
                  </a:txBody>
                  <a:tcPr>
                    <a:solidFill>
                      <a:srgbClr val="2D6290"/>
                    </a:solidFill>
                  </a:tcPr>
                </a:tc>
                <a:tc>
                  <a:txBody>
                    <a:bodyPr/>
                    <a:lstStyle/>
                    <a:p>
                      <a:pPr marL="285750" indent="-285750">
                        <a:buFont typeface="Arial" panose="020B0604020202020204" pitchFamily="34" charset="0"/>
                        <a:buChar char="•"/>
                      </a:pPr>
                      <a:r>
                        <a:rPr lang="de-DE" dirty="0" smtClean="0"/>
                        <a:t>Ergonomisches Sitzen</a:t>
                      </a:r>
                      <a:endParaRPr lang="de-DE" dirty="0"/>
                    </a:p>
                  </a:txBody>
                  <a:tcPr/>
                </a:tc>
                <a:tc>
                  <a:txBody>
                    <a:bodyPr/>
                    <a:lstStyle/>
                    <a:p>
                      <a:pPr marL="285750" indent="-285750">
                        <a:buFont typeface="Arial" panose="020B0604020202020204" pitchFamily="34" charset="0"/>
                        <a:buChar char="•"/>
                      </a:pPr>
                      <a:r>
                        <a:rPr lang="de-DE" dirty="0" smtClean="0"/>
                        <a:t>Stühle </a:t>
                      </a:r>
                      <a:r>
                        <a:rPr lang="de-DE" dirty="0" err="1" smtClean="0"/>
                        <a:t>ergonom</a:t>
                      </a:r>
                      <a:r>
                        <a:rPr lang="de-DE" dirty="0" smtClean="0"/>
                        <a:t>. einstellen</a:t>
                      </a:r>
                      <a:endParaRPr lang="de-DE" dirty="0"/>
                    </a:p>
                  </a:txBody>
                  <a:tcPr/>
                </a:tc>
                <a:extLst>
                  <a:ext uri="{0D108BD9-81ED-4DB2-BD59-A6C34878D82A}">
                    <a16:rowId xmlns:a16="http://schemas.microsoft.com/office/drawing/2014/main" val="3423497117"/>
                  </a:ext>
                </a:extLst>
              </a:tr>
            </a:tbl>
          </a:graphicData>
        </a:graphic>
      </p:graphicFrame>
      <p:sp>
        <p:nvSpPr>
          <p:cNvPr id="8" name="Rechteck 7" descr="Rechteck zur Hervorhebung des Tisch Eindeckens" title="Rechteck Hervorhebung"/>
          <p:cNvSpPr/>
          <p:nvPr/>
        </p:nvSpPr>
        <p:spPr>
          <a:xfrm>
            <a:off x="2265496" y="3782860"/>
            <a:ext cx="9611430" cy="4008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0703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de-DE" dirty="0" smtClean="0"/>
              <a:t>Übersicht Lernszenarien II</a:t>
            </a:r>
            <a:endParaRPr lang="de-DE" dirty="0"/>
          </a:p>
        </p:txBody>
      </p:sp>
      <p:graphicFrame>
        <p:nvGraphicFramePr>
          <p:cNvPr id="5" name="Tabelle 4" descr="Tabelle Übersicht Lernszenarien: von links nach rechts: Einheit im lehrplan, entsprechendes Lernmodul und AR-Station" title="Tabelle Übersicht Lernszenarien II"/>
          <p:cNvGraphicFramePr>
            <a:graphicFrameLocks noGrp="1"/>
          </p:cNvGraphicFramePr>
          <p:nvPr>
            <p:extLst>
              <p:ext uri="{D42A27DB-BD31-4B8C-83A1-F6EECF244321}">
                <p14:modId xmlns:p14="http://schemas.microsoft.com/office/powerpoint/2010/main" val="231042502"/>
              </p:ext>
            </p:extLst>
          </p:nvPr>
        </p:nvGraphicFramePr>
        <p:xfrm>
          <a:off x="2306593" y="1859570"/>
          <a:ext cx="9495137" cy="4033520"/>
        </p:xfrm>
        <a:graphic>
          <a:graphicData uri="http://schemas.openxmlformats.org/drawingml/2006/table">
            <a:tbl>
              <a:tblPr bandRow="1">
                <a:tableStyleId>{5C22544A-7EE6-4342-B048-85BDC9FD1C3A}</a:tableStyleId>
              </a:tblPr>
              <a:tblGrid>
                <a:gridCol w="3093309">
                  <a:extLst>
                    <a:ext uri="{9D8B030D-6E8A-4147-A177-3AD203B41FA5}">
                      <a16:colId xmlns:a16="http://schemas.microsoft.com/office/drawing/2014/main" val="532385876"/>
                    </a:ext>
                  </a:extLst>
                </a:gridCol>
                <a:gridCol w="3373394">
                  <a:extLst>
                    <a:ext uri="{9D8B030D-6E8A-4147-A177-3AD203B41FA5}">
                      <a16:colId xmlns:a16="http://schemas.microsoft.com/office/drawing/2014/main" val="2857561966"/>
                    </a:ext>
                  </a:extLst>
                </a:gridCol>
                <a:gridCol w="3028434">
                  <a:extLst>
                    <a:ext uri="{9D8B030D-6E8A-4147-A177-3AD203B41FA5}">
                      <a16:colId xmlns:a16="http://schemas.microsoft.com/office/drawing/2014/main" val="74197005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solidFill>
                            <a:schemeClr val="bg1"/>
                          </a:solidFill>
                        </a:rPr>
                        <a:t>Lehrplan</a:t>
                      </a:r>
                    </a:p>
                  </a:txBody>
                  <a:tcPr>
                    <a:solidFill>
                      <a:srgbClr val="2D6290"/>
                    </a:solidFill>
                  </a:tcPr>
                </a:tc>
                <a:tc>
                  <a:txBody>
                    <a:bodyPr/>
                    <a:lstStyle/>
                    <a:p>
                      <a:pPr algn="ctr"/>
                      <a:r>
                        <a:rPr lang="de-DE" b="1" dirty="0" smtClean="0">
                          <a:solidFill>
                            <a:srgbClr val="2D6290"/>
                          </a:solidFill>
                        </a:rPr>
                        <a:t>Lernmodul</a:t>
                      </a:r>
                      <a:endParaRPr lang="de-DE" b="1" dirty="0">
                        <a:solidFill>
                          <a:srgbClr val="2D6290"/>
                        </a:solidFill>
                      </a:endParaRPr>
                    </a:p>
                  </a:txBody>
                  <a:tcPr/>
                </a:tc>
                <a:tc>
                  <a:txBody>
                    <a:bodyPr/>
                    <a:lstStyle/>
                    <a:p>
                      <a:pPr algn="ctr"/>
                      <a:r>
                        <a:rPr lang="de-DE" b="1" dirty="0" smtClean="0">
                          <a:solidFill>
                            <a:srgbClr val="2D6290"/>
                          </a:solidFill>
                        </a:rPr>
                        <a:t>AR-Station</a:t>
                      </a:r>
                      <a:endParaRPr lang="de-DE" b="1" dirty="0">
                        <a:solidFill>
                          <a:srgbClr val="2D6290"/>
                        </a:solidFill>
                      </a:endParaRPr>
                    </a:p>
                  </a:txBody>
                  <a:tcPr/>
                </a:tc>
                <a:extLst>
                  <a:ext uri="{0D108BD9-81ED-4DB2-BD59-A6C34878D82A}">
                    <a16:rowId xmlns:a16="http://schemas.microsoft.com/office/drawing/2014/main" val="122339152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solidFill>
                            <a:schemeClr val="bg1"/>
                          </a:solidFill>
                        </a:rPr>
                        <a:t>Hygiene</a:t>
                      </a:r>
                    </a:p>
                  </a:txBody>
                  <a:tcPr>
                    <a:solidFill>
                      <a:srgbClr val="2D6290"/>
                    </a:solidFill>
                  </a:tcPr>
                </a:tc>
                <a:tc>
                  <a:txBody>
                    <a:bodyPr/>
                    <a:lstStyle/>
                    <a:p>
                      <a:pPr marL="285750" indent="-285750">
                        <a:buFont typeface="Arial" panose="020B0604020202020204" pitchFamily="34" charset="0"/>
                        <a:buChar char="•"/>
                      </a:pPr>
                      <a:r>
                        <a:rPr lang="de-DE" dirty="0" smtClean="0"/>
                        <a:t>Personalhygiene</a:t>
                      </a:r>
                      <a:endParaRPr lang="de-DE" dirty="0"/>
                    </a:p>
                  </a:txBody>
                  <a:tcPr/>
                </a:tc>
                <a:tc>
                  <a:txBody>
                    <a:bodyPr/>
                    <a:lstStyle/>
                    <a:p>
                      <a:pPr marL="285750" indent="-285750">
                        <a:buFont typeface="Arial" panose="020B0604020202020204" pitchFamily="34" charset="0"/>
                        <a:buChar char="•"/>
                      </a:pPr>
                      <a:r>
                        <a:rPr lang="de-DE" dirty="0" smtClean="0"/>
                        <a:t>Handhygiene kontrollieren</a:t>
                      </a:r>
                      <a:endParaRPr lang="de-DE" dirty="0"/>
                    </a:p>
                  </a:txBody>
                  <a:tcPr/>
                </a:tc>
                <a:extLst>
                  <a:ext uri="{0D108BD9-81ED-4DB2-BD59-A6C34878D82A}">
                    <a16:rowId xmlns:a16="http://schemas.microsoft.com/office/drawing/2014/main" val="112334705"/>
                  </a:ext>
                </a:extLst>
              </a:tr>
              <a:tr h="370840">
                <a:tc>
                  <a:txBody>
                    <a:bodyPr/>
                    <a:lstStyle/>
                    <a:p>
                      <a:r>
                        <a:rPr lang="de-DE" b="0" dirty="0" smtClean="0">
                          <a:solidFill>
                            <a:schemeClr val="bg1"/>
                          </a:solidFill>
                        </a:rPr>
                        <a:t>Speisenzubereitung</a:t>
                      </a:r>
                      <a:endParaRPr lang="de-DE" b="0" dirty="0">
                        <a:solidFill>
                          <a:schemeClr val="bg1"/>
                        </a:solidFill>
                      </a:endParaRPr>
                    </a:p>
                  </a:txBody>
                  <a:tcPr>
                    <a:solidFill>
                      <a:srgbClr val="2D6290"/>
                    </a:solidFill>
                  </a:tcPr>
                </a:tc>
                <a:tc>
                  <a:txBody>
                    <a:bodyPr/>
                    <a:lstStyle/>
                    <a:p>
                      <a:pPr marL="285750" indent="-285750">
                        <a:buFont typeface="Arial" panose="020B0604020202020204" pitchFamily="34" charset="0"/>
                        <a:buChar char="•"/>
                      </a:pPr>
                      <a:r>
                        <a:rPr lang="de-DE" dirty="0" smtClean="0"/>
                        <a:t>Salat zubereiten</a:t>
                      </a:r>
                    </a:p>
                    <a:p>
                      <a:pPr marL="285750" indent="-285750">
                        <a:buFont typeface="Arial" panose="020B0604020202020204" pitchFamily="34" charset="0"/>
                        <a:buChar char="•"/>
                      </a:pPr>
                      <a:r>
                        <a:rPr lang="de-DE" dirty="0" smtClean="0"/>
                        <a:t>Schwarz-Weiß</a:t>
                      </a:r>
                      <a:r>
                        <a:rPr lang="de-DE" baseline="0" dirty="0" smtClean="0"/>
                        <a:t> Muffins</a:t>
                      </a:r>
                    </a:p>
                    <a:p>
                      <a:pPr marL="285750" indent="-285750">
                        <a:buFont typeface="Arial" panose="020B0604020202020204" pitchFamily="34" charset="0"/>
                        <a:buChar char="•"/>
                      </a:pPr>
                      <a:r>
                        <a:rPr lang="de-DE" baseline="0" dirty="0" smtClean="0"/>
                        <a:t>Brötchen belegen</a:t>
                      </a:r>
                    </a:p>
                    <a:p>
                      <a:pPr marL="285750" indent="-285750">
                        <a:buFont typeface="Arial" panose="020B0604020202020204" pitchFamily="34" charset="0"/>
                        <a:buChar char="•"/>
                      </a:pPr>
                      <a:r>
                        <a:rPr lang="de-DE" baseline="0" dirty="0" smtClean="0"/>
                        <a:t>Schoko-Bananen-Dessert Mascarpone Dessert herstellen</a:t>
                      </a:r>
                    </a:p>
                    <a:p>
                      <a:pPr marL="285750" indent="-285750">
                        <a:buFont typeface="Arial" panose="020B0604020202020204" pitchFamily="34" charset="0"/>
                        <a:buChar char="•"/>
                      </a:pPr>
                      <a:r>
                        <a:rPr lang="de-DE" baseline="0" dirty="0" smtClean="0"/>
                        <a:t>Auflauf zubereiten</a:t>
                      </a:r>
                    </a:p>
                  </a:txBody>
                  <a:tcPr/>
                </a:tc>
                <a:tc>
                  <a:txBody>
                    <a:bodyPr/>
                    <a:lstStyle/>
                    <a:p>
                      <a:pPr marL="285750" indent="-285750">
                        <a:buFont typeface="Arial" panose="020B0604020202020204" pitchFamily="34" charset="0"/>
                        <a:buChar char="•"/>
                      </a:pPr>
                      <a:r>
                        <a:rPr lang="de-DE" dirty="0" smtClean="0"/>
                        <a:t>Messer unterscheiden</a:t>
                      </a:r>
                    </a:p>
                    <a:p>
                      <a:pPr marL="285750" indent="-285750">
                        <a:buFont typeface="Arial" panose="020B0604020202020204" pitchFamily="34" charset="0"/>
                        <a:buChar char="•"/>
                      </a:pPr>
                      <a:r>
                        <a:rPr lang="de-DE" baseline="0" dirty="0" smtClean="0"/>
                        <a:t>Backofen bedienen</a:t>
                      </a:r>
                    </a:p>
                    <a:p>
                      <a:pPr marL="285750" indent="-285750">
                        <a:buFont typeface="Arial" panose="020B0604020202020204" pitchFamily="34" charset="0"/>
                        <a:buChar char="•"/>
                      </a:pPr>
                      <a:r>
                        <a:rPr lang="de-DE" baseline="0" dirty="0" smtClean="0"/>
                        <a:t>Zutaten Brötchen</a:t>
                      </a:r>
                    </a:p>
                    <a:p>
                      <a:pPr marL="285750" indent="-285750">
                        <a:buFont typeface="Arial" panose="020B0604020202020204" pitchFamily="34" charset="0"/>
                        <a:buChar char="•"/>
                      </a:pPr>
                      <a:r>
                        <a:rPr lang="de-DE" baseline="0" dirty="0" smtClean="0"/>
                        <a:t>Handrührgerät bedienen</a:t>
                      </a:r>
                    </a:p>
                    <a:p>
                      <a:pPr marL="285750" indent="-285750">
                        <a:buFont typeface="Arial" panose="020B0604020202020204" pitchFamily="34" charset="0"/>
                        <a:buChar char="•"/>
                      </a:pPr>
                      <a:r>
                        <a:rPr lang="de-DE" baseline="0" dirty="0" smtClean="0"/>
                        <a:t>Küchenwaage bedienen</a:t>
                      </a:r>
                    </a:p>
                    <a:p>
                      <a:pPr marL="285750" indent="-285750">
                        <a:buFont typeface="Arial" panose="020B0604020202020204" pitchFamily="34" charset="0"/>
                        <a:buChar char="•"/>
                      </a:pPr>
                      <a:r>
                        <a:rPr lang="de-DE" baseline="0" dirty="0" smtClean="0"/>
                        <a:t>Zutaten Auflauf</a:t>
                      </a:r>
                      <a:endParaRPr lang="de-DE" dirty="0"/>
                    </a:p>
                  </a:txBody>
                  <a:tcPr/>
                </a:tc>
                <a:extLst>
                  <a:ext uri="{0D108BD9-81ED-4DB2-BD59-A6C34878D82A}">
                    <a16:rowId xmlns:a16="http://schemas.microsoft.com/office/drawing/2014/main" val="32129022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solidFill>
                            <a:schemeClr val="bg1"/>
                          </a:solidFill>
                        </a:rPr>
                        <a:t>Räume gestalten</a:t>
                      </a:r>
                    </a:p>
                  </a:txBody>
                  <a:tcPr>
                    <a:solidFill>
                      <a:srgbClr val="2D6290"/>
                    </a:solidFill>
                  </a:tcPr>
                </a:tc>
                <a:tc>
                  <a:txBody>
                    <a:bodyPr/>
                    <a:lstStyle/>
                    <a:p>
                      <a:pPr marL="285750" indent="-285750">
                        <a:buFont typeface="Arial" panose="020B0604020202020204" pitchFamily="34" charset="0"/>
                        <a:buChar char="•"/>
                      </a:pPr>
                      <a:r>
                        <a:rPr lang="de-DE" dirty="0" smtClean="0"/>
                        <a:t>Räume herrichten</a:t>
                      </a:r>
                    </a:p>
                    <a:p>
                      <a:pPr marL="285750" indent="-285750">
                        <a:buFont typeface="Arial" panose="020B0604020202020204" pitchFamily="34" charset="0"/>
                        <a:buChar char="•"/>
                      </a:pPr>
                      <a:r>
                        <a:rPr lang="de-DE" dirty="0" smtClean="0"/>
                        <a:t>Blumengestecke anfertigen</a:t>
                      </a:r>
                    </a:p>
                    <a:p>
                      <a:pPr marL="285750" indent="-285750">
                        <a:buFont typeface="Arial" panose="020B0604020202020204" pitchFamily="34" charset="0"/>
                        <a:buChar char="•"/>
                      </a:pPr>
                      <a:r>
                        <a:rPr lang="de-DE" dirty="0" smtClean="0"/>
                        <a:t>Pflanzen pflegen</a:t>
                      </a:r>
                      <a:endParaRPr lang="de-DE" dirty="0"/>
                    </a:p>
                  </a:txBody>
                  <a:tcPr/>
                </a:tc>
                <a:tc>
                  <a:txBody>
                    <a:bodyPr/>
                    <a:lstStyle/>
                    <a:p>
                      <a:pPr marL="285750" indent="-285750">
                        <a:buFont typeface="Arial" panose="020B0604020202020204" pitchFamily="34" charset="0"/>
                        <a:buChar char="•"/>
                      </a:pPr>
                      <a:r>
                        <a:rPr lang="de-DE" dirty="0" smtClean="0"/>
                        <a:t>Stühle parallel ausrichten</a:t>
                      </a:r>
                    </a:p>
                    <a:p>
                      <a:pPr marL="285750" indent="-285750">
                        <a:buFont typeface="Arial" panose="020B0604020202020204" pitchFamily="34" charset="0"/>
                        <a:buChar char="•"/>
                      </a:pPr>
                      <a:r>
                        <a:rPr lang="de-DE" dirty="0" smtClean="0"/>
                        <a:t>Dreiecksgesteck</a:t>
                      </a:r>
                      <a:r>
                        <a:rPr lang="de-DE" baseline="0" dirty="0" smtClean="0"/>
                        <a:t> formen</a:t>
                      </a:r>
                    </a:p>
                    <a:p>
                      <a:pPr marL="285750" indent="-285750">
                        <a:buFont typeface="Arial" panose="020B0604020202020204" pitchFamily="34" charset="0"/>
                        <a:buChar char="•"/>
                      </a:pPr>
                      <a:r>
                        <a:rPr lang="de-DE" dirty="0" smtClean="0"/>
                        <a:t>Erde in Pflanztopf füllen</a:t>
                      </a:r>
                      <a:endParaRPr lang="de-DE" dirty="0"/>
                    </a:p>
                  </a:txBody>
                  <a:tcPr/>
                </a:tc>
                <a:extLst>
                  <a:ext uri="{0D108BD9-81ED-4DB2-BD59-A6C34878D82A}">
                    <a16:rowId xmlns:a16="http://schemas.microsoft.com/office/drawing/2014/main" val="115468414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solidFill>
                            <a:schemeClr val="bg1"/>
                          </a:solidFill>
                        </a:rPr>
                        <a:t>Räume pflegen</a:t>
                      </a:r>
                    </a:p>
                  </a:txBody>
                  <a:tcPr>
                    <a:solidFill>
                      <a:srgbClr val="2D6290"/>
                    </a:solidFill>
                  </a:tcPr>
                </a:tc>
                <a:tc>
                  <a:txBody>
                    <a:bodyPr/>
                    <a:lstStyle/>
                    <a:p>
                      <a:pPr marL="285750" indent="-285750">
                        <a:buFont typeface="Arial" panose="020B0604020202020204" pitchFamily="34" charset="0"/>
                        <a:buChar char="•"/>
                      </a:pPr>
                      <a:r>
                        <a:rPr lang="de-DE" dirty="0" smtClean="0"/>
                        <a:t>Sanitärreinigung</a:t>
                      </a:r>
                    </a:p>
                    <a:p>
                      <a:pPr marL="285750" indent="-285750">
                        <a:buFont typeface="Arial" panose="020B0604020202020204" pitchFamily="34" charset="0"/>
                        <a:buChar char="•"/>
                      </a:pPr>
                      <a:r>
                        <a:rPr lang="de-DE" dirty="0" smtClean="0"/>
                        <a:t>Kühlschrankreinigung</a:t>
                      </a:r>
                      <a:endParaRPr lang="de-DE" dirty="0"/>
                    </a:p>
                  </a:txBody>
                  <a:tcPr/>
                </a:tc>
                <a:tc>
                  <a:txBody>
                    <a:bodyPr/>
                    <a:lstStyle/>
                    <a:p>
                      <a:pPr marL="285750" indent="-285750">
                        <a:buFont typeface="Arial" panose="020B0604020202020204" pitchFamily="34" charset="0"/>
                        <a:buChar char="•"/>
                      </a:pPr>
                      <a:r>
                        <a:rPr lang="de-DE" dirty="0" smtClean="0"/>
                        <a:t>Raumpflegetuch</a:t>
                      </a:r>
                      <a:r>
                        <a:rPr lang="de-DE" baseline="0" dirty="0" smtClean="0"/>
                        <a:t> falten</a:t>
                      </a:r>
                    </a:p>
                    <a:p>
                      <a:pPr marL="285750" indent="-285750">
                        <a:buFont typeface="Arial" panose="020B0604020202020204" pitchFamily="34" charset="0"/>
                        <a:buChar char="•"/>
                      </a:pPr>
                      <a:r>
                        <a:rPr lang="de-DE" baseline="0" dirty="0" smtClean="0"/>
                        <a:t>Kühlschrank sortieren</a:t>
                      </a:r>
                      <a:endParaRPr lang="de-DE" dirty="0"/>
                    </a:p>
                  </a:txBody>
                  <a:tcPr/>
                </a:tc>
                <a:extLst>
                  <a:ext uri="{0D108BD9-81ED-4DB2-BD59-A6C34878D82A}">
                    <a16:rowId xmlns:a16="http://schemas.microsoft.com/office/drawing/2014/main" val="1623605029"/>
                  </a:ext>
                </a:extLst>
              </a:tr>
            </a:tbl>
          </a:graphicData>
        </a:graphic>
      </p:graphicFrame>
      <p:sp>
        <p:nvSpPr>
          <p:cNvPr id="7" name="Rechteck 6" descr="Rechteck zur Hervorhebung der Speisenzubereitung&#10;" title="Rechteck Hervorhebung"/>
          <p:cNvSpPr/>
          <p:nvPr/>
        </p:nvSpPr>
        <p:spPr>
          <a:xfrm>
            <a:off x="2306593" y="2623283"/>
            <a:ext cx="9495136" cy="1713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6" name="Tabelle 5" descr="Tabelle gekürzt für Speisenzubereitung: Übersicht Lernszenarien: von links nach rechts: Einheit im lehrplan, entsprechendes Lernmodul und AR-Station" title="Tabelle Übersicht Lernszenarien II"/>
          <p:cNvGraphicFramePr>
            <a:graphicFrameLocks noGrp="1"/>
          </p:cNvGraphicFramePr>
          <p:nvPr>
            <p:extLst>
              <p:ext uri="{D42A27DB-BD31-4B8C-83A1-F6EECF244321}">
                <p14:modId xmlns:p14="http://schemas.microsoft.com/office/powerpoint/2010/main" val="901662369"/>
              </p:ext>
            </p:extLst>
          </p:nvPr>
        </p:nvGraphicFramePr>
        <p:xfrm>
          <a:off x="2306592" y="1859570"/>
          <a:ext cx="9495137" cy="4033520"/>
        </p:xfrm>
        <a:graphic>
          <a:graphicData uri="http://schemas.openxmlformats.org/drawingml/2006/table">
            <a:tbl>
              <a:tblPr bandRow="1">
                <a:tableStyleId>{5C22544A-7EE6-4342-B048-85BDC9FD1C3A}</a:tableStyleId>
              </a:tblPr>
              <a:tblGrid>
                <a:gridCol w="3093309">
                  <a:extLst>
                    <a:ext uri="{9D8B030D-6E8A-4147-A177-3AD203B41FA5}">
                      <a16:colId xmlns:a16="http://schemas.microsoft.com/office/drawing/2014/main" val="532385876"/>
                    </a:ext>
                  </a:extLst>
                </a:gridCol>
                <a:gridCol w="3373394">
                  <a:extLst>
                    <a:ext uri="{9D8B030D-6E8A-4147-A177-3AD203B41FA5}">
                      <a16:colId xmlns:a16="http://schemas.microsoft.com/office/drawing/2014/main" val="2857561966"/>
                    </a:ext>
                  </a:extLst>
                </a:gridCol>
                <a:gridCol w="3028434">
                  <a:extLst>
                    <a:ext uri="{9D8B030D-6E8A-4147-A177-3AD203B41FA5}">
                      <a16:colId xmlns:a16="http://schemas.microsoft.com/office/drawing/2014/main" val="74197005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solidFill>
                            <a:schemeClr val="bg1"/>
                          </a:solidFill>
                        </a:rPr>
                        <a:t>Lehrplan</a:t>
                      </a:r>
                    </a:p>
                  </a:txBody>
                  <a:tcPr>
                    <a:solidFill>
                      <a:srgbClr val="2D6290"/>
                    </a:solidFill>
                  </a:tcPr>
                </a:tc>
                <a:tc>
                  <a:txBody>
                    <a:bodyPr/>
                    <a:lstStyle/>
                    <a:p>
                      <a:pPr algn="ctr"/>
                      <a:endParaRPr lang="de-DE" b="1" dirty="0">
                        <a:solidFill>
                          <a:srgbClr val="2D6290"/>
                        </a:solidFill>
                      </a:endParaRPr>
                    </a:p>
                  </a:txBody>
                  <a:tcPr/>
                </a:tc>
                <a:tc>
                  <a:txBody>
                    <a:bodyPr/>
                    <a:lstStyle/>
                    <a:p>
                      <a:pPr algn="ctr"/>
                      <a:r>
                        <a:rPr lang="de-DE" b="1" dirty="0" smtClean="0">
                          <a:solidFill>
                            <a:srgbClr val="2D6290"/>
                          </a:solidFill>
                        </a:rPr>
                        <a:t>AR-Station</a:t>
                      </a:r>
                      <a:endParaRPr lang="de-DE" b="1" dirty="0">
                        <a:solidFill>
                          <a:srgbClr val="2D6290"/>
                        </a:solidFill>
                      </a:endParaRPr>
                    </a:p>
                  </a:txBody>
                  <a:tcPr/>
                </a:tc>
                <a:extLst>
                  <a:ext uri="{0D108BD9-81ED-4DB2-BD59-A6C34878D82A}">
                    <a16:rowId xmlns:a16="http://schemas.microsoft.com/office/drawing/2014/main" val="122339152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solidFill>
                            <a:srgbClr val="2D6290"/>
                          </a:solidFill>
                        </a:rPr>
                        <a:t>Hygiene</a:t>
                      </a:r>
                    </a:p>
                  </a:txBody>
                  <a:tcPr>
                    <a:solidFill>
                      <a:srgbClr val="2D6290"/>
                    </a:solidFill>
                  </a:tcPr>
                </a:tc>
                <a:tc>
                  <a:txBody>
                    <a:bodyPr/>
                    <a:lstStyle/>
                    <a:p>
                      <a:pPr marL="285750" indent="-285750">
                        <a:buFont typeface="Arial" panose="020B0604020202020204" pitchFamily="34" charset="0"/>
                        <a:buChar char="•"/>
                      </a:pPr>
                      <a:r>
                        <a:rPr lang="de-DE" dirty="0" smtClean="0">
                          <a:solidFill>
                            <a:schemeClr val="accent3">
                              <a:lumMod val="20000"/>
                              <a:lumOff val="80000"/>
                            </a:schemeClr>
                          </a:solidFill>
                        </a:rPr>
                        <a:t>Personalhygiene</a:t>
                      </a:r>
                      <a:endParaRPr lang="de-DE" dirty="0">
                        <a:solidFill>
                          <a:schemeClr val="accent3">
                            <a:lumMod val="20000"/>
                            <a:lumOff val="80000"/>
                          </a:schemeClr>
                        </a:solidFill>
                      </a:endParaRPr>
                    </a:p>
                  </a:txBody>
                  <a:tcPr/>
                </a:tc>
                <a:tc>
                  <a:txBody>
                    <a:bodyPr/>
                    <a:lstStyle/>
                    <a:p>
                      <a:pPr marL="285750" indent="-285750">
                        <a:buFont typeface="Arial" panose="020B0604020202020204" pitchFamily="34" charset="0"/>
                        <a:buChar char="•"/>
                      </a:pPr>
                      <a:r>
                        <a:rPr lang="de-DE" dirty="0" smtClean="0">
                          <a:solidFill>
                            <a:schemeClr val="accent3">
                              <a:lumMod val="20000"/>
                              <a:lumOff val="80000"/>
                            </a:schemeClr>
                          </a:solidFill>
                        </a:rPr>
                        <a:t>Handhygiene kontrollieren</a:t>
                      </a:r>
                      <a:endParaRPr lang="de-DE" dirty="0">
                        <a:solidFill>
                          <a:schemeClr val="accent3">
                            <a:lumMod val="20000"/>
                            <a:lumOff val="80000"/>
                          </a:schemeClr>
                        </a:solidFill>
                      </a:endParaRPr>
                    </a:p>
                  </a:txBody>
                  <a:tcPr/>
                </a:tc>
                <a:extLst>
                  <a:ext uri="{0D108BD9-81ED-4DB2-BD59-A6C34878D82A}">
                    <a16:rowId xmlns:a16="http://schemas.microsoft.com/office/drawing/2014/main" val="112334705"/>
                  </a:ext>
                </a:extLst>
              </a:tr>
              <a:tr h="370840">
                <a:tc>
                  <a:txBody>
                    <a:bodyPr/>
                    <a:lstStyle/>
                    <a:p>
                      <a:r>
                        <a:rPr lang="de-DE" b="0" dirty="0" smtClean="0">
                          <a:solidFill>
                            <a:schemeClr val="bg1"/>
                          </a:solidFill>
                        </a:rPr>
                        <a:t>Speisenzubereitung</a:t>
                      </a:r>
                      <a:endParaRPr lang="de-DE" b="0" dirty="0">
                        <a:solidFill>
                          <a:schemeClr val="bg1"/>
                        </a:solidFill>
                      </a:endParaRPr>
                    </a:p>
                  </a:txBody>
                  <a:tcPr>
                    <a:solidFill>
                      <a:srgbClr val="2D6290"/>
                    </a:solidFill>
                  </a:tcPr>
                </a:tc>
                <a:tc>
                  <a:txBody>
                    <a:bodyPr/>
                    <a:lstStyle/>
                    <a:p>
                      <a:pPr marL="285750" indent="-285750">
                        <a:buFont typeface="Arial" panose="020B0604020202020204" pitchFamily="34" charset="0"/>
                        <a:buChar char="•"/>
                      </a:pPr>
                      <a:r>
                        <a:rPr lang="de-DE" dirty="0" smtClean="0">
                          <a:solidFill>
                            <a:srgbClr val="D2DEEF"/>
                          </a:solidFill>
                        </a:rPr>
                        <a:t>Salat zubereiten</a:t>
                      </a:r>
                    </a:p>
                    <a:p>
                      <a:pPr marL="285750" indent="-285750">
                        <a:buFont typeface="Arial" panose="020B0604020202020204" pitchFamily="34" charset="0"/>
                        <a:buChar char="•"/>
                      </a:pPr>
                      <a:r>
                        <a:rPr lang="de-DE" dirty="0" smtClean="0">
                          <a:solidFill>
                            <a:srgbClr val="D2DEEF"/>
                          </a:solidFill>
                        </a:rPr>
                        <a:t>Schwarz-Weiß</a:t>
                      </a:r>
                      <a:r>
                        <a:rPr lang="de-DE" baseline="0" dirty="0" smtClean="0">
                          <a:solidFill>
                            <a:srgbClr val="D2DEEF"/>
                          </a:solidFill>
                        </a:rPr>
                        <a:t> Muffins</a:t>
                      </a:r>
                    </a:p>
                    <a:p>
                      <a:pPr marL="285750" indent="-285750">
                        <a:buFont typeface="Arial" panose="020B0604020202020204" pitchFamily="34" charset="0"/>
                        <a:buChar char="•"/>
                      </a:pPr>
                      <a:r>
                        <a:rPr lang="de-DE" baseline="0" dirty="0" smtClean="0">
                          <a:solidFill>
                            <a:srgbClr val="D2DEEF"/>
                          </a:solidFill>
                        </a:rPr>
                        <a:t>Brötchen belegen</a:t>
                      </a:r>
                    </a:p>
                    <a:p>
                      <a:pPr marL="285750" indent="-285750">
                        <a:buFont typeface="Arial" panose="020B0604020202020204" pitchFamily="34" charset="0"/>
                        <a:buChar char="•"/>
                      </a:pPr>
                      <a:r>
                        <a:rPr lang="de-DE" baseline="0" dirty="0" smtClean="0">
                          <a:solidFill>
                            <a:srgbClr val="D2DEEF"/>
                          </a:solidFill>
                        </a:rPr>
                        <a:t>Schoko-Bananen-Dessert Mascarpone Dessert herstellen</a:t>
                      </a:r>
                    </a:p>
                    <a:p>
                      <a:pPr marL="285750" indent="-285750">
                        <a:buFont typeface="Arial" panose="020B0604020202020204" pitchFamily="34" charset="0"/>
                        <a:buChar char="•"/>
                      </a:pPr>
                      <a:r>
                        <a:rPr lang="de-DE" baseline="0" dirty="0" smtClean="0">
                          <a:solidFill>
                            <a:srgbClr val="D2DEEF"/>
                          </a:solidFill>
                        </a:rPr>
                        <a:t>Auflauf zubereiten</a:t>
                      </a:r>
                    </a:p>
                  </a:txBody>
                  <a:tcPr/>
                </a:tc>
                <a:tc>
                  <a:txBody>
                    <a:bodyPr/>
                    <a:lstStyle/>
                    <a:p>
                      <a:pPr marL="285750" indent="-285750">
                        <a:buFont typeface="Arial" panose="020B0604020202020204" pitchFamily="34" charset="0"/>
                        <a:buChar char="•"/>
                      </a:pPr>
                      <a:r>
                        <a:rPr lang="de-DE" dirty="0" smtClean="0"/>
                        <a:t>Messer unterscheiden</a:t>
                      </a:r>
                    </a:p>
                    <a:p>
                      <a:pPr marL="285750" indent="-285750">
                        <a:buFont typeface="Arial" panose="020B0604020202020204" pitchFamily="34" charset="0"/>
                        <a:buChar char="•"/>
                      </a:pPr>
                      <a:r>
                        <a:rPr lang="de-DE" baseline="0" dirty="0" smtClean="0"/>
                        <a:t>Backofen bedienen</a:t>
                      </a:r>
                    </a:p>
                    <a:p>
                      <a:pPr marL="285750" indent="-285750">
                        <a:buFont typeface="Arial" panose="020B0604020202020204" pitchFamily="34" charset="0"/>
                        <a:buChar char="•"/>
                      </a:pPr>
                      <a:r>
                        <a:rPr lang="de-DE" baseline="0" dirty="0" smtClean="0">
                          <a:solidFill>
                            <a:srgbClr val="D2DEEF"/>
                          </a:solidFill>
                        </a:rPr>
                        <a:t>Zutaten Brötchen</a:t>
                      </a:r>
                    </a:p>
                    <a:p>
                      <a:pPr marL="285750" indent="-285750">
                        <a:buFont typeface="Arial" panose="020B0604020202020204" pitchFamily="34" charset="0"/>
                        <a:buChar char="•"/>
                      </a:pPr>
                      <a:r>
                        <a:rPr lang="de-DE" baseline="0" dirty="0" smtClean="0"/>
                        <a:t>Handrührgerät bedienen</a:t>
                      </a:r>
                    </a:p>
                    <a:p>
                      <a:pPr marL="285750" indent="-285750">
                        <a:buFont typeface="Arial" panose="020B0604020202020204" pitchFamily="34" charset="0"/>
                        <a:buChar char="•"/>
                      </a:pPr>
                      <a:r>
                        <a:rPr lang="de-DE" baseline="0" dirty="0" smtClean="0"/>
                        <a:t>Küchenwaage bedienen</a:t>
                      </a:r>
                    </a:p>
                    <a:p>
                      <a:pPr marL="285750" indent="-285750">
                        <a:buFont typeface="Arial" panose="020B0604020202020204" pitchFamily="34" charset="0"/>
                        <a:buChar char="•"/>
                      </a:pPr>
                      <a:r>
                        <a:rPr lang="de-DE" baseline="0" dirty="0" smtClean="0">
                          <a:solidFill>
                            <a:srgbClr val="D2DEEF"/>
                          </a:solidFill>
                        </a:rPr>
                        <a:t>Zutaten Auflauf</a:t>
                      </a:r>
                      <a:endParaRPr lang="de-DE" dirty="0">
                        <a:solidFill>
                          <a:srgbClr val="D2DEEF"/>
                        </a:solidFill>
                      </a:endParaRPr>
                    </a:p>
                  </a:txBody>
                  <a:tcPr/>
                </a:tc>
                <a:extLst>
                  <a:ext uri="{0D108BD9-81ED-4DB2-BD59-A6C34878D82A}">
                    <a16:rowId xmlns:a16="http://schemas.microsoft.com/office/drawing/2014/main" val="32129022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solidFill>
                            <a:srgbClr val="2D6290"/>
                          </a:solidFill>
                        </a:rPr>
                        <a:t>Räume gestalten</a:t>
                      </a:r>
                    </a:p>
                  </a:txBody>
                  <a:tcPr>
                    <a:solidFill>
                      <a:srgbClr val="2D6290"/>
                    </a:solidFill>
                  </a:tcPr>
                </a:tc>
                <a:tc>
                  <a:txBody>
                    <a:bodyPr/>
                    <a:lstStyle/>
                    <a:p>
                      <a:pPr marL="285750" indent="-285750">
                        <a:buFont typeface="Arial" panose="020B0604020202020204" pitchFamily="34" charset="0"/>
                        <a:buChar char="•"/>
                      </a:pPr>
                      <a:r>
                        <a:rPr lang="de-DE" dirty="0" smtClean="0">
                          <a:solidFill>
                            <a:schemeClr val="accent3">
                              <a:lumMod val="20000"/>
                              <a:lumOff val="80000"/>
                            </a:schemeClr>
                          </a:solidFill>
                        </a:rPr>
                        <a:t>Räume herrichten</a:t>
                      </a:r>
                    </a:p>
                    <a:p>
                      <a:pPr marL="285750" indent="-285750">
                        <a:buFont typeface="Arial" panose="020B0604020202020204" pitchFamily="34" charset="0"/>
                        <a:buChar char="•"/>
                      </a:pPr>
                      <a:r>
                        <a:rPr lang="de-DE" dirty="0" smtClean="0">
                          <a:solidFill>
                            <a:schemeClr val="accent3">
                              <a:lumMod val="20000"/>
                              <a:lumOff val="80000"/>
                            </a:schemeClr>
                          </a:solidFill>
                        </a:rPr>
                        <a:t>Blumengestecke anfertigen</a:t>
                      </a:r>
                    </a:p>
                    <a:p>
                      <a:pPr marL="285750" indent="-285750">
                        <a:buFont typeface="Arial" panose="020B0604020202020204" pitchFamily="34" charset="0"/>
                        <a:buChar char="•"/>
                      </a:pPr>
                      <a:r>
                        <a:rPr lang="de-DE" dirty="0" smtClean="0">
                          <a:solidFill>
                            <a:schemeClr val="accent3">
                              <a:lumMod val="20000"/>
                              <a:lumOff val="80000"/>
                            </a:schemeClr>
                          </a:solidFill>
                        </a:rPr>
                        <a:t>Pflanzen pflegen</a:t>
                      </a:r>
                      <a:endParaRPr lang="de-DE" dirty="0">
                        <a:solidFill>
                          <a:schemeClr val="accent3">
                            <a:lumMod val="20000"/>
                            <a:lumOff val="80000"/>
                          </a:schemeClr>
                        </a:solidFill>
                      </a:endParaRPr>
                    </a:p>
                  </a:txBody>
                  <a:tcPr/>
                </a:tc>
                <a:tc>
                  <a:txBody>
                    <a:bodyPr/>
                    <a:lstStyle/>
                    <a:p>
                      <a:pPr marL="285750" indent="-285750">
                        <a:buFont typeface="Arial" panose="020B0604020202020204" pitchFamily="34" charset="0"/>
                        <a:buChar char="•"/>
                      </a:pPr>
                      <a:r>
                        <a:rPr lang="de-DE" dirty="0" smtClean="0">
                          <a:solidFill>
                            <a:schemeClr val="accent3">
                              <a:lumMod val="20000"/>
                              <a:lumOff val="80000"/>
                            </a:schemeClr>
                          </a:solidFill>
                        </a:rPr>
                        <a:t>Stühle parallel ausrichten</a:t>
                      </a:r>
                    </a:p>
                    <a:p>
                      <a:pPr marL="285750" indent="-285750">
                        <a:buFont typeface="Arial" panose="020B0604020202020204" pitchFamily="34" charset="0"/>
                        <a:buChar char="•"/>
                      </a:pPr>
                      <a:r>
                        <a:rPr lang="de-DE" dirty="0" smtClean="0">
                          <a:solidFill>
                            <a:schemeClr val="accent3">
                              <a:lumMod val="20000"/>
                              <a:lumOff val="80000"/>
                            </a:schemeClr>
                          </a:solidFill>
                        </a:rPr>
                        <a:t>Dreiecksgesteck</a:t>
                      </a:r>
                      <a:r>
                        <a:rPr lang="de-DE" baseline="0" dirty="0" smtClean="0">
                          <a:solidFill>
                            <a:schemeClr val="accent3">
                              <a:lumMod val="20000"/>
                              <a:lumOff val="80000"/>
                            </a:schemeClr>
                          </a:solidFill>
                        </a:rPr>
                        <a:t> formen</a:t>
                      </a:r>
                    </a:p>
                    <a:p>
                      <a:pPr marL="285750" indent="-285750">
                        <a:buFont typeface="Arial" panose="020B0604020202020204" pitchFamily="34" charset="0"/>
                        <a:buChar char="•"/>
                      </a:pPr>
                      <a:r>
                        <a:rPr lang="de-DE" dirty="0" smtClean="0">
                          <a:solidFill>
                            <a:schemeClr val="accent3">
                              <a:lumMod val="20000"/>
                              <a:lumOff val="80000"/>
                            </a:schemeClr>
                          </a:solidFill>
                        </a:rPr>
                        <a:t>Erde in Pflanztopf füllen</a:t>
                      </a:r>
                      <a:endParaRPr lang="de-DE" dirty="0">
                        <a:solidFill>
                          <a:schemeClr val="accent3">
                            <a:lumMod val="20000"/>
                            <a:lumOff val="80000"/>
                          </a:schemeClr>
                        </a:solidFill>
                      </a:endParaRPr>
                    </a:p>
                  </a:txBody>
                  <a:tcPr/>
                </a:tc>
                <a:extLst>
                  <a:ext uri="{0D108BD9-81ED-4DB2-BD59-A6C34878D82A}">
                    <a16:rowId xmlns:a16="http://schemas.microsoft.com/office/drawing/2014/main" val="115468414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solidFill>
                            <a:srgbClr val="2D6290"/>
                          </a:solidFill>
                        </a:rPr>
                        <a:t>Räume pflegen</a:t>
                      </a:r>
                    </a:p>
                  </a:txBody>
                  <a:tcPr>
                    <a:solidFill>
                      <a:srgbClr val="2D6290"/>
                    </a:solidFill>
                  </a:tcPr>
                </a:tc>
                <a:tc>
                  <a:txBody>
                    <a:bodyPr/>
                    <a:lstStyle/>
                    <a:p>
                      <a:pPr marL="285750" indent="-285750">
                        <a:buFont typeface="Arial" panose="020B0604020202020204" pitchFamily="34" charset="0"/>
                        <a:buChar char="•"/>
                      </a:pPr>
                      <a:r>
                        <a:rPr lang="de-DE" dirty="0" smtClean="0">
                          <a:solidFill>
                            <a:srgbClr val="D2DEEF"/>
                          </a:solidFill>
                        </a:rPr>
                        <a:t>Sanitärreinigung</a:t>
                      </a:r>
                    </a:p>
                    <a:p>
                      <a:pPr marL="285750" indent="-285750">
                        <a:buFont typeface="Arial" panose="020B0604020202020204" pitchFamily="34" charset="0"/>
                        <a:buChar char="•"/>
                      </a:pPr>
                      <a:r>
                        <a:rPr lang="de-DE" dirty="0" smtClean="0">
                          <a:solidFill>
                            <a:srgbClr val="D2DEEF"/>
                          </a:solidFill>
                        </a:rPr>
                        <a:t>Kühlschrankreinigung</a:t>
                      </a:r>
                      <a:endParaRPr lang="de-DE" dirty="0">
                        <a:solidFill>
                          <a:srgbClr val="D2DEEF"/>
                        </a:solidFill>
                      </a:endParaRPr>
                    </a:p>
                  </a:txBody>
                  <a:tcPr/>
                </a:tc>
                <a:tc>
                  <a:txBody>
                    <a:bodyPr/>
                    <a:lstStyle/>
                    <a:p>
                      <a:pPr marL="285750" indent="-285750">
                        <a:buFont typeface="Arial" panose="020B0604020202020204" pitchFamily="34" charset="0"/>
                        <a:buChar char="•"/>
                      </a:pPr>
                      <a:r>
                        <a:rPr lang="de-DE" dirty="0" smtClean="0">
                          <a:solidFill>
                            <a:srgbClr val="D2DEEF"/>
                          </a:solidFill>
                        </a:rPr>
                        <a:t>Raumpflegetuch</a:t>
                      </a:r>
                      <a:r>
                        <a:rPr lang="de-DE" baseline="0" dirty="0" smtClean="0">
                          <a:solidFill>
                            <a:srgbClr val="D2DEEF"/>
                          </a:solidFill>
                        </a:rPr>
                        <a:t> falten</a:t>
                      </a:r>
                    </a:p>
                    <a:p>
                      <a:pPr marL="285750" indent="-285750">
                        <a:buFont typeface="Arial" panose="020B0604020202020204" pitchFamily="34" charset="0"/>
                        <a:buChar char="•"/>
                      </a:pPr>
                      <a:r>
                        <a:rPr lang="de-DE" baseline="0" dirty="0" smtClean="0">
                          <a:solidFill>
                            <a:srgbClr val="D2DEEF"/>
                          </a:solidFill>
                        </a:rPr>
                        <a:t>Kühlschrank sortieren</a:t>
                      </a:r>
                      <a:endParaRPr lang="de-DE" dirty="0">
                        <a:solidFill>
                          <a:srgbClr val="D2DEEF"/>
                        </a:solidFill>
                      </a:endParaRPr>
                    </a:p>
                  </a:txBody>
                  <a:tcPr/>
                </a:tc>
                <a:extLst>
                  <a:ext uri="{0D108BD9-81ED-4DB2-BD59-A6C34878D82A}">
                    <a16:rowId xmlns:a16="http://schemas.microsoft.com/office/drawing/2014/main" val="1623605029"/>
                  </a:ext>
                </a:extLst>
              </a:tr>
            </a:tbl>
          </a:graphicData>
        </a:graphic>
      </p:graphicFrame>
      <p:sp>
        <p:nvSpPr>
          <p:cNvPr id="2" name="Gefaltete Ecke 1" descr="Kasten mit Text:universal" title="Form:universal"/>
          <p:cNvSpPr/>
          <p:nvPr/>
        </p:nvSpPr>
        <p:spPr>
          <a:xfrm rot="20686941">
            <a:off x="6502377" y="1723852"/>
            <a:ext cx="2466520" cy="153128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solidFill>
                  <a:schemeClr val="bg1"/>
                </a:solidFill>
              </a:rPr>
              <a:t>universal</a:t>
            </a:r>
            <a:endParaRPr lang="de-DE" sz="3200" b="1" dirty="0">
              <a:solidFill>
                <a:schemeClr val="bg1"/>
              </a:solidFill>
            </a:endParaRPr>
          </a:p>
        </p:txBody>
      </p:sp>
    </p:spTree>
    <p:extLst>
      <p:ext uri="{BB962C8B-B14F-4D97-AF65-F5344CB8AC3E}">
        <p14:creationId xmlns:p14="http://schemas.microsoft.com/office/powerpoint/2010/main" val="202966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grpId="0" nodeType="withEffect">
                                  <p:stCondLst>
                                    <p:cond delay="400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de-DE" dirty="0" smtClean="0"/>
              <a:t>Lehren mit </a:t>
            </a:r>
            <a:r>
              <a:rPr lang="de-DE" dirty="0" err="1"/>
              <a:t>L</a:t>
            </a:r>
            <a:r>
              <a:rPr lang="de-DE" dirty="0" err="1" smtClean="0"/>
              <a:t>ernBAR</a:t>
            </a:r>
            <a:endParaRPr lang="de-DE" dirty="0"/>
          </a:p>
        </p:txBody>
      </p:sp>
      <p:sp>
        <p:nvSpPr>
          <p:cNvPr id="4" name="Textplatzhalter 3"/>
          <p:cNvSpPr>
            <a:spLocks noGrp="1"/>
          </p:cNvSpPr>
          <p:nvPr>
            <p:ph type="body" sz="quarter" idx="13"/>
          </p:nvPr>
        </p:nvSpPr>
        <p:spPr/>
        <p:txBody>
          <a:bodyPr/>
          <a:lstStyle/>
          <a:p>
            <a:r>
              <a:rPr lang="de-DE" dirty="0" smtClean="0"/>
              <a:t>Aufbau von </a:t>
            </a:r>
            <a:r>
              <a:rPr lang="de-DE" dirty="0"/>
              <a:t>M</a:t>
            </a:r>
            <a:r>
              <a:rPr lang="de-DE" dirty="0" smtClean="0"/>
              <a:t>edienkompetenz und digital gestützter Lehrkompetenz</a:t>
            </a:r>
          </a:p>
          <a:p>
            <a:r>
              <a:rPr lang="de-DE" dirty="0" err="1" smtClean="0"/>
              <a:t>Workshopkonzept</a:t>
            </a:r>
            <a:r>
              <a:rPr lang="de-DE" dirty="0" smtClean="0"/>
              <a:t>: </a:t>
            </a:r>
          </a:p>
          <a:p>
            <a:pPr lvl="1"/>
            <a:r>
              <a:rPr lang="de-DE" dirty="0" smtClean="0"/>
              <a:t>2-Tägige (online) Schulung</a:t>
            </a:r>
          </a:p>
          <a:p>
            <a:pPr lvl="1"/>
            <a:r>
              <a:rPr lang="de-DE" dirty="0" smtClean="0"/>
              <a:t>E-</a:t>
            </a:r>
            <a:r>
              <a:rPr lang="de-DE" dirty="0" err="1" smtClean="0"/>
              <a:t>Learningkursbereich</a:t>
            </a:r>
            <a:endParaRPr lang="de-DE" dirty="0"/>
          </a:p>
          <a:p>
            <a:pPr lvl="1"/>
            <a:r>
              <a:rPr lang="de-DE" dirty="0" smtClean="0"/>
              <a:t>Praxisaufgaben</a:t>
            </a:r>
          </a:p>
          <a:p>
            <a:r>
              <a:rPr lang="de-DE" dirty="0" smtClean="0"/>
              <a:t>Bereitstellung von Vorlagen für </a:t>
            </a:r>
            <a:r>
              <a:rPr lang="de-DE" dirty="0" err="1" smtClean="0"/>
              <a:t>Moodle</a:t>
            </a:r>
            <a:r>
              <a:rPr lang="de-DE" dirty="0" smtClean="0"/>
              <a:t> und AR</a:t>
            </a:r>
          </a:p>
          <a:p>
            <a:r>
              <a:rPr lang="de-DE" dirty="0" smtClean="0"/>
              <a:t>Bereitstellung CMS für AR-Stationen</a:t>
            </a:r>
          </a:p>
          <a:p>
            <a:r>
              <a:rPr lang="de-DE" dirty="0" err="1" smtClean="0"/>
              <a:t>Wöchentl</a:t>
            </a:r>
            <a:r>
              <a:rPr lang="de-DE" dirty="0" smtClean="0"/>
              <a:t>. E-Learning </a:t>
            </a:r>
            <a:r>
              <a:rPr lang="de-DE" dirty="0" err="1" smtClean="0"/>
              <a:t>Sprechstd</a:t>
            </a:r>
            <a:r>
              <a:rPr lang="de-DE" dirty="0" smtClean="0"/>
              <a:t>. für Ausbildende</a:t>
            </a:r>
          </a:p>
        </p:txBody>
      </p:sp>
    </p:spTree>
    <p:extLst>
      <p:ext uri="{BB962C8B-B14F-4D97-AF65-F5344CB8AC3E}">
        <p14:creationId xmlns:p14="http://schemas.microsoft.com/office/powerpoint/2010/main" val="3723823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CMS </a:t>
            </a:r>
            <a:r>
              <a:rPr lang="de-DE" dirty="0"/>
              <a:t>zur Erstellung von </a:t>
            </a:r>
            <a:r>
              <a:rPr lang="de-DE" dirty="0" smtClean="0"/>
              <a:t>AR-Stationen</a:t>
            </a:r>
            <a:endParaRPr lang="de-DE" dirty="0"/>
          </a:p>
        </p:txBody>
      </p:sp>
      <p:sp>
        <p:nvSpPr>
          <p:cNvPr id="3" name="Textplatzhalter 2"/>
          <p:cNvSpPr>
            <a:spLocks noGrp="1"/>
          </p:cNvSpPr>
          <p:nvPr>
            <p:ph type="body" sz="quarter" idx="13"/>
          </p:nvPr>
        </p:nvSpPr>
        <p:spPr>
          <a:xfrm>
            <a:off x="2306594" y="1859570"/>
            <a:ext cx="5425496" cy="4732819"/>
          </a:xfrm>
        </p:spPr>
        <p:txBody>
          <a:bodyPr>
            <a:normAutofit/>
          </a:bodyPr>
          <a:lstStyle/>
          <a:p>
            <a:pPr>
              <a:lnSpc>
                <a:spcPct val="100000"/>
              </a:lnSpc>
            </a:pPr>
            <a:r>
              <a:rPr lang="de-DE" dirty="0"/>
              <a:t>CMS = Content Management System</a:t>
            </a:r>
          </a:p>
          <a:p>
            <a:pPr>
              <a:lnSpc>
                <a:spcPct val="100000"/>
              </a:lnSpc>
            </a:pPr>
            <a:r>
              <a:rPr lang="de-DE" dirty="0" smtClean="0">
                <a:solidFill>
                  <a:srgbClr val="2D6290"/>
                </a:solidFill>
              </a:rPr>
              <a:t>AR Station erstellen</a:t>
            </a:r>
          </a:p>
          <a:p>
            <a:pPr lvl="1">
              <a:lnSpc>
                <a:spcPct val="100000"/>
              </a:lnSpc>
            </a:pPr>
            <a:r>
              <a:rPr lang="de-DE" dirty="0" smtClean="0"/>
              <a:t>Name AR-Station vergeben</a:t>
            </a:r>
          </a:p>
          <a:p>
            <a:pPr>
              <a:lnSpc>
                <a:spcPct val="100000"/>
              </a:lnSpc>
            </a:pPr>
            <a:r>
              <a:rPr lang="de-DE" dirty="0" smtClean="0">
                <a:solidFill>
                  <a:srgbClr val="2D6290"/>
                </a:solidFill>
              </a:rPr>
              <a:t>AR-Station füllen</a:t>
            </a:r>
          </a:p>
          <a:p>
            <a:pPr lvl="1">
              <a:lnSpc>
                <a:spcPct val="100000"/>
              </a:lnSpc>
            </a:pPr>
            <a:r>
              <a:rPr lang="de-DE" dirty="0" smtClean="0"/>
              <a:t>Video mit UT, Bilder, PDF, Schablone</a:t>
            </a:r>
          </a:p>
          <a:p>
            <a:pPr>
              <a:lnSpc>
                <a:spcPct val="100000"/>
              </a:lnSpc>
            </a:pPr>
            <a:r>
              <a:rPr lang="de-DE" dirty="0" smtClean="0">
                <a:solidFill>
                  <a:srgbClr val="2D6290"/>
                </a:solidFill>
              </a:rPr>
              <a:t>AR-Station nutzen </a:t>
            </a:r>
          </a:p>
          <a:p>
            <a:pPr lvl="1">
              <a:lnSpc>
                <a:spcPct val="100000"/>
              </a:lnSpc>
            </a:pPr>
            <a:r>
              <a:rPr lang="de-DE" dirty="0" smtClean="0"/>
              <a:t>Automat. Generierung QR-Code zum Ausdruck</a:t>
            </a:r>
          </a:p>
        </p:txBody>
      </p:sp>
      <p:pic>
        <p:nvPicPr>
          <p:cNvPr id="6" name="Grafik 5" descr="Pixelchen als Ausbilder mit dem text &quot;Wie bekommme ich als Ausbilder neue AR auf Hololens und Tablet?&quot;" title="Pixelchen Ausbilde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077553" y="1998618"/>
            <a:ext cx="4834551" cy="4960992"/>
          </a:xfrm>
          <a:prstGeom prst="rect">
            <a:avLst/>
          </a:prstGeom>
        </p:spPr>
      </p:pic>
      <p:pic>
        <p:nvPicPr>
          <p:cNvPr id="1030" name="Picture 6" descr="Kochmütze, Küchenchef, Kleidung, Einheitlich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538225">
            <a:off x="7749986" y="3941823"/>
            <a:ext cx="661875" cy="769872"/>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9233422" y="2154518"/>
            <a:ext cx="2010487" cy="1323439"/>
          </a:xfrm>
          <a:prstGeom prst="rect">
            <a:avLst/>
          </a:prstGeom>
          <a:noFill/>
        </p:spPr>
        <p:txBody>
          <a:bodyPr wrap="none" rtlCol="0">
            <a:spAutoFit/>
          </a:bodyPr>
          <a:lstStyle/>
          <a:p>
            <a:r>
              <a:rPr lang="de-DE" sz="2000" dirty="0">
                <a:solidFill>
                  <a:schemeClr val="bg1"/>
                </a:solidFill>
              </a:rPr>
              <a:t>Ich bin Ausbilder!</a:t>
            </a:r>
          </a:p>
          <a:p>
            <a:r>
              <a:rPr lang="de-DE" sz="2000" dirty="0">
                <a:solidFill>
                  <a:schemeClr val="bg1"/>
                </a:solidFill>
              </a:rPr>
              <a:t>Wie bekomme</a:t>
            </a:r>
          </a:p>
          <a:p>
            <a:r>
              <a:rPr lang="de-DE" sz="2000" dirty="0">
                <a:solidFill>
                  <a:schemeClr val="bg1"/>
                </a:solidFill>
              </a:rPr>
              <a:t>ICH …</a:t>
            </a:r>
          </a:p>
          <a:p>
            <a:endParaRPr lang="de-DE" sz="2000" dirty="0"/>
          </a:p>
        </p:txBody>
      </p:sp>
      <p:sp>
        <p:nvSpPr>
          <p:cNvPr id="9" name="Textfeld 8"/>
          <p:cNvSpPr txBox="1"/>
          <p:nvPr/>
        </p:nvSpPr>
        <p:spPr>
          <a:xfrm>
            <a:off x="8236744" y="3077847"/>
            <a:ext cx="1869896" cy="400110"/>
          </a:xfrm>
          <a:prstGeom prst="rect">
            <a:avLst/>
          </a:prstGeom>
          <a:noFill/>
        </p:spPr>
        <p:txBody>
          <a:bodyPr wrap="square" rtlCol="0">
            <a:spAutoFit/>
          </a:bodyPr>
          <a:lstStyle/>
          <a:p>
            <a:endParaRPr lang="de-DE" sz="2000" dirty="0"/>
          </a:p>
        </p:txBody>
      </p:sp>
      <p:sp>
        <p:nvSpPr>
          <p:cNvPr id="10" name="Textfeld 9"/>
          <p:cNvSpPr txBox="1"/>
          <p:nvPr/>
        </p:nvSpPr>
        <p:spPr>
          <a:xfrm>
            <a:off x="8400285" y="3312561"/>
            <a:ext cx="1970406" cy="400110"/>
          </a:xfrm>
          <a:prstGeom prst="rect">
            <a:avLst/>
          </a:prstGeom>
          <a:noFill/>
        </p:spPr>
        <p:txBody>
          <a:bodyPr wrap="square" rtlCol="0">
            <a:spAutoFit/>
          </a:bodyPr>
          <a:lstStyle/>
          <a:p>
            <a:r>
              <a:rPr lang="de-DE" sz="2000" dirty="0">
                <a:solidFill>
                  <a:schemeClr val="bg1"/>
                </a:solidFill>
              </a:rPr>
              <a:t>neue AR …</a:t>
            </a:r>
          </a:p>
        </p:txBody>
      </p:sp>
      <p:sp>
        <p:nvSpPr>
          <p:cNvPr id="12" name="Textfeld 11"/>
          <p:cNvSpPr txBox="1"/>
          <p:nvPr/>
        </p:nvSpPr>
        <p:spPr>
          <a:xfrm>
            <a:off x="9833242" y="3866230"/>
            <a:ext cx="1799710" cy="707886"/>
          </a:xfrm>
          <a:prstGeom prst="rect">
            <a:avLst/>
          </a:prstGeom>
          <a:noFill/>
        </p:spPr>
        <p:txBody>
          <a:bodyPr wrap="square" rtlCol="0">
            <a:spAutoFit/>
          </a:bodyPr>
          <a:lstStyle/>
          <a:p>
            <a:r>
              <a:rPr lang="de-DE" sz="2000" dirty="0">
                <a:solidFill>
                  <a:schemeClr val="bg1"/>
                </a:solidFill>
              </a:rPr>
              <a:t>auf </a:t>
            </a:r>
            <a:r>
              <a:rPr lang="de-DE" sz="2000" dirty="0" err="1">
                <a:solidFill>
                  <a:schemeClr val="bg1"/>
                </a:solidFill>
              </a:rPr>
              <a:t>Hololens</a:t>
            </a:r>
            <a:r>
              <a:rPr lang="de-DE" sz="2000" dirty="0">
                <a:solidFill>
                  <a:schemeClr val="bg1"/>
                </a:solidFill>
              </a:rPr>
              <a:t> und Tablet?!</a:t>
            </a:r>
          </a:p>
        </p:txBody>
      </p:sp>
      <p:pic>
        <p:nvPicPr>
          <p:cNvPr id="11" name="Grafik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80800" y="5046786"/>
            <a:ext cx="1135513" cy="1310943"/>
          </a:xfrm>
          <a:prstGeom prst="rect">
            <a:avLst/>
          </a:prstGeom>
          <a:ln>
            <a:noFill/>
          </a:ln>
          <a:effectLst>
            <a:outerShdw blurRad="292100" dist="139700" dir="2700000" algn="tl" rotWithShape="0">
              <a:srgbClr val="333333">
                <a:alpha val="65000"/>
              </a:srgbClr>
            </a:outerShdw>
          </a:effectLst>
        </p:spPr>
      </p:pic>
      <p:pic>
        <p:nvPicPr>
          <p:cNvPr id="13" name="Grafik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91061">
            <a:off x="10630056" y="4914677"/>
            <a:ext cx="1109863" cy="16555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865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Lehrplan</a:t>
            </a:r>
          </a:p>
        </p:txBody>
      </p:sp>
      <p:sp>
        <p:nvSpPr>
          <p:cNvPr id="3" name="Textplatzhalter 2"/>
          <p:cNvSpPr>
            <a:spLocks noGrp="1"/>
          </p:cNvSpPr>
          <p:nvPr>
            <p:ph type="body" sz="quarter" idx="13"/>
          </p:nvPr>
        </p:nvSpPr>
        <p:spPr/>
        <p:txBody>
          <a:bodyPr>
            <a:normAutofit/>
          </a:bodyPr>
          <a:lstStyle/>
          <a:p>
            <a:pPr>
              <a:lnSpc>
                <a:spcPct val="110000"/>
              </a:lnSpc>
            </a:pPr>
            <a:r>
              <a:rPr lang="de-DE" dirty="0"/>
              <a:t>harmonisierter Lehrplan: zukunftsrelevante Lernfelder der Ausbildungsgänge zusammenfasst</a:t>
            </a:r>
          </a:p>
          <a:p>
            <a:pPr>
              <a:lnSpc>
                <a:spcPct val="110000"/>
              </a:lnSpc>
            </a:pPr>
            <a:r>
              <a:rPr lang="de-DE" dirty="0"/>
              <a:t>Nachhaltigen Verankerung digitaler Ansätze in die hauswirtschaftliche Ausbildung  </a:t>
            </a:r>
          </a:p>
          <a:p>
            <a:pPr marL="0" indent="0">
              <a:lnSpc>
                <a:spcPct val="110000"/>
              </a:lnSpc>
              <a:buNone/>
            </a:pPr>
            <a:r>
              <a:rPr lang="de-DE" dirty="0">
                <a:sym typeface="Wingdings" panose="05000000000000000000" pitchFamily="2" charset="2"/>
              </a:rPr>
              <a:t> </a:t>
            </a:r>
            <a:r>
              <a:rPr lang="de-DE" dirty="0"/>
              <a:t>Lernszenarien &amp; Handlungsempfehlungen für weitere digitale Anteile</a:t>
            </a:r>
          </a:p>
        </p:txBody>
      </p:sp>
      <p:pic>
        <p:nvPicPr>
          <p:cNvPr id="4" name="Grafik 3" descr="Auszug Tabelle harmonisierter Lehrplan Tisch eindecken mit Einrichtungen und Lernszeanario für AR und moodle" title="Auszug harmonisierter Lehrplan"/>
          <p:cNvPicPr>
            <a:picLocks noChangeAspect="1"/>
          </p:cNvPicPr>
          <p:nvPr/>
        </p:nvPicPr>
        <p:blipFill rotWithShape="1">
          <a:blip r:embed="rId3"/>
          <a:srcRect t="27599" r="33432" b="30020"/>
          <a:stretch/>
        </p:blipFill>
        <p:spPr>
          <a:xfrm>
            <a:off x="2306594" y="5202194"/>
            <a:ext cx="9467219" cy="1124033"/>
          </a:xfrm>
          <a:prstGeom prst="rect">
            <a:avLst/>
          </a:prstGeom>
          <a:ln w="88900" cap="sq" cmpd="thickThin">
            <a:solidFill>
              <a:srgbClr val="2D6290"/>
            </a:solidFill>
            <a:prstDash val="solid"/>
            <a:miter lim="800000"/>
          </a:ln>
          <a:effectLst>
            <a:innerShdw blurRad="76200">
              <a:srgbClr val="000000"/>
            </a:innerShdw>
          </a:effectLst>
        </p:spPr>
      </p:pic>
    </p:spTree>
    <p:extLst>
      <p:ext uri="{BB962C8B-B14F-4D97-AF65-F5344CB8AC3E}">
        <p14:creationId xmlns:p14="http://schemas.microsoft.com/office/powerpoint/2010/main" val="235056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Bewertung durch Lernende: Erprobung</a:t>
            </a:r>
            <a:endParaRPr lang="de-DE" dirty="0"/>
          </a:p>
        </p:txBody>
      </p:sp>
      <p:sp>
        <p:nvSpPr>
          <p:cNvPr id="7" name="Textplatzhalter 6"/>
          <p:cNvSpPr>
            <a:spLocks noGrp="1"/>
          </p:cNvSpPr>
          <p:nvPr>
            <p:ph type="body" sz="quarter" idx="13"/>
          </p:nvPr>
        </p:nvSpPr>
        <p:spPr/>
        <p:txBody>
          <a:bodyPr/>
          <a:lstStyle/>
          <a:p>
            <a:pPr fontAlgn="t"/>
            <a:r>
              <a:rPr lang="de-DE" sz="2000" dirty="0" smtClean="0"/>
              <a:t>Gebrauchstauglichkeit </a:t>
            </a:r>
            <a:r>
              <a:rPr lang="de-DE" sz="2000" dirty="0"/>
              <a:t>des Lernangebots</a:t>
            </a:r>
          </a:p>
          <a:p>
            <a:pPr fontAlgn="t"/>
            <a:r>
              <a:rPr lang="de-DE" sz="2000" dirty="0"/>
              <a:t>Leitfadengestütztes </a:t>
            </a:r>
            <a:r>
              <a:rPr lang="de-DE" sz="2000" dirty="0" smtClean="0"/>
              <a:t>Vorgehen, Beobachtung </a:t>
            </a:r>
            <a:r>
              <a:rPr lang="de-DE" sz="2000" dirty="0"/>
              <a:t>&amp; Befragung</a:t>
            </a:r>
          </a:p>
          <a:p>
            <a:pPr fontAlgn="t"/>
            <a:r>
              <a:rPr lang="de-DE" sz="2000" dirty="0" smtClean="0"/>
              <a:t>Angepasste Erprobungen durch Corona</a:t>
            </a:r>
            <a:endParaRPr lang="de-DE" sz="2000" dirty="0"/>
          </a:p>
          <a:p>
            <a:pPr marL="0" indent="0">
              <a:buNone/>
            </a:pPr>
            <a:endParaRPr lang="de-DE" dirty="0"/>
          </a:p>
        </p:txBody>
      </p:sp>
      <p:graphicFrame>
        <p:nvGraphicFramePr>
          <p:cNvPr id="10" name="Diagramm 9" descr="Diagramm zur Beurteilung der eignene Einstellung gegebüber technischen Geräten durch Lernende auf einer Skala von 1-3 (stimme nicht zu, weder noch, stimme voll zu) mit einem Mittwelwert für Technologieneugierde von 2,41 und einem Mittwelwert vonn 1,87 für Technologieängstlichkeit. " title="Diagramm zur Beurteilung der eignene Einstellung gegebüber technischen Geräten">
            <a:extLst>
              <a:ext uri="{FF2B5EF4-FFF2-40B4-BE49-F238E27FC236}">
                <a16:creationId xmlns:a16="http://schemas.microsoft.com/office/drawing/2014/main" id="{3D8DB37A-B8A8-4904-968C-29966576B0C5}"/>
              </a:ext>
            </a:extLst>
          </p:cNvPr>
          <p:cNvGraphicFramePr>
            <a:graphicFrameLocks/>
          </p:cNvGraphicFramePr>
          <p:nvPr>
            <p:extLst>
              <p:ext uri="{D42A27DB-BD31-4B8C-83A1-F6EECF244321}">
                <p14:modId xmlns:p14="http://schemas.microsoft.com/office/powerpoint/2010/main" val="3282221326"/>
              </p:ext>
            </p:extLst>
          </p:nvPr>
        </p:nvGraphicFramePr>
        <p:xfrm>
          <a:off x="2306594" y="3125787"/>
          <a:ext cx="5116182" cy="34666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Diagramm 10" descr="Diagramm zur Beurteilung der AR-App mit absoluten Häufigkeiten zur Beurteilung der Verständlichkeit, Schablone, Unterstützung für die Arbeit" title="Diagramm zur Beurteilung der AR-App">
            <a:extLst>
              <a:ext uri="{FF2B5EF4-FFF2-40B4-BE49-F238E27FC236}">
                <a16:creationId xmlns:a16="http://schemas.microsoft.com/office/drawing/2014/main" id="{0C840212-4672-4512-8C53-9E5E6E35D0BF}"/>
              </a:ext>
            </a:extLst>
          </p:cNvPr>
          <p:cNvGraphicFramePr>
            <a:graphicFrameLocks/>
          </p:cNvGraphicFramePr>
          <p:nvPr>
            <p:extLst>
              <p:ext uri="{D42A27DB-BD31-4B8C-83A1-F6EECF244321}">
                <p14:modId xmlns:p14="http://schemas.microsoft.com/office/powerpoint/2010/main" val="1426645540"/>
              </p:ext>
            </p:extLst>
          </p:nvPr>
        </p:nvGraphicFramePr>
        <p:xfrm>
          <a:off x="2188088" y="3125787"/>
          <a:ext cx="7157618" cy="34666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Diagramm 11" descr="Diagramm zur Beurteilung der Arbeitsunterstützung durch Moodle mkit absoluten Häufigkeiten zur Beurteilung der Unterstützung durch Lernmodul Wörterbuch und Quiz" title="Diagramm zur Beurteilung der Arbeitsunterstützung durch Moodle">
            <a:extLst>
              <a:ext uri="{FF2B5EF4-FFF2-40B4-BE49-F238E27FC236}">
                <a16:creationId xmlns:a16="http://schemas.microsoft.com/office/drawing/2014/main" id="{7A640C3D-78C1-4D54-96A0-51A72E17B588}"/>
              </a:ext>
            </a:extLst>
          </p:cNvPr>
          <p:cNvGraphicFramePr>
            <a:graphicFrameLocks/>
          </p:cNvGraphicFramePr>
          <p:nvPr>
            <p:extLst>
              <p:ext uri="{D42A27DB-BD31-4B8C-83A1-F6EECF244321}">
                <p14:modId xmlns:p14="http://schemas.microsoft.com/office/powerpoint/2010/main" val="1490995697"/>
              </p:ext>
            </p:extLst>
          </p:nvPr>
        </p:nvGraphicFramePr>
        <p:xfrm>
          <a:off x="2306594" y="3125788"/>
          <a:ext cx="7966959" cy="346660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Diagramm 12" descr="Diagramm zur Beurteilung der Prüfungsunterstützung durch Moodle mkit absoluten Häufigkeiten zur Beurteilung der Unterstützung durch Lernmodul Wörterbuch und Quiz" title="Diagramm zur Beurteilung der Prüfungsunterstützung durch Moodle ">
            <a:extLst>
              <a:ext uri="{FF2B5EF4-FFF2-40B4-BE49-F238E27FC236}">
                <a16:creationId xmlns:a16="http://schemas.microsoft.com/office/drawing/2014/main" id="{867D181A-E4FE-4632-B22F-A8D8A8EF8CD7}"/>
              </a:ext>
            </a:extLst>
          </p:cNvPr>
          <p:cNvGraphicFramePr>
            <a:graphicFrameLocks/>
          </p:cNvGraphicFramePr>
          <p:nvPr>
            <p:extLst>
              <p:ext uri="{D42A27DB-BD31-4B8C-83A1-F6EECF244321}">
                <p14:modId xmlns:p14="http://schemas.microsoft.com/office/powerpoint/2010/main" val="3290937843"/>
              </p:ext>
            </p:extLst>
          </p:nvPr>
        </p:nvGraphicFramePr>
        <p:xfrm>
          <a:off x="2188088" y="3125788"/>
          <a:ext cx="7574477" cy="346660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2932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0" grpId="1">
        <p:bldAsOne/>
      </p:bldGraphic>
      <p:bldGraphic spid="11" grpId="0">
        <p:bldAsOne/>
      </p:bldGraphic>
      <p:bldGraphic spid="11" grpId="1">
        <p:bldAsOne/>
      </p:bldGraphic>
      <p:bldGraphic spid="12" grpId="0">
        <p:bldAsOne/>
      </p:bldGraphic>
      <p:bldGraphic spid="12" grpId="1">
        <p:bldAsOne/>
      </p:bldGraphic>
      <p:bldGraphic spid="13"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Bewertung durch Externe: Evaluation</a:t>
            </a:r>
            <a:endParaRPr lang="de-DE" dirty="0"/>
          </a:p>
        </p:txBody>
      </p:sp>
      <p:sp>
        <p:nvSpPr>
          <p:cNvPr id="7" name="Textplatzhalter 6"/>
          <p:cNvSpPr>
            <a:spLocks noGrp="1"/>
          </p:cNvSpPr>
          <p:nvPr>
            <p:ph type="body" sz="quarter" idx="13"/>
          </p:nvPr>
        </p:nvSpPr>
        <p:spPr/>
        <p:txBody>
          <a:bodyPr/>
          <a:lstStyle/>
          <a:p>
            <a:pPr fontAlgn="t"/>
            <a:r>
              <a:rPr lang="de-DE" sz="2000" dirty="0" smtClean="0"/>
              <a:t>Beurteilung </a:t>
            </a:r>
            <a:r>
              <a:rPr lang="de-DE" sz="2000" dirty="0"/>
              <a:t>der </a:t>
            </a:r>
            <a:r>
              <a:rPr lang="de-DE" sz="2000" dirty="0" smtClean="0"/>
              <a:t>Schulungskonzepte &amp; Erhebungsinstrumente</a:t>
            </a:r>
            <a:endParaRPr lang="de-DE" sz="2000" dirty="0"/>
          </a:p>
          <a:p>
            <a:pPr fontAlgn="t"/>
            <a:r>
              <a:rPr lang="de-DE" sz="2000" dirty="0" smtClean="0"/>
              <a:t>Stärken</a:t>
            </a:r>
            <a:r>
              <a:rPr lang="de-DE" sz="2000" dirty="0"/>
              <a:t>, Schwächen, </a:t>
            </a:r>
            <a:r>
              <a:rPr lang="de-DE" sz="2000" dirty="0" smtClean="0"/>
              <a:t>Optimierungspotential</a:t>
            </a:r>
          </a:p>
          <a:p>
            <a:pPr fontAlgn="t"/>
            <a:r>
              <a:rPr lang="de-DE" sz="2000" dirty="0"/>
              <a:t>Einschätzung des </a:t>
            </a:r>
            <a:r>
              <a:rPr lang="de-DE" sz="2000" dirty="0" smtClean="0"/>
              <a:t>Lernangebots:</a:t>
            </a:r>
            <a:endParaRPr lang="de-DE" sz="2000" dirty="0"/>
          </a:p>
          <a:p>
            <a:endParaRPr lang="de-DE" dirty="0"/>
          </a:p>
        </p:txBody>
      </p:sp>
      <p:pic>
        <p:nvPicPr>
          <p:cNvPr id="5" name="Grafik 4" descr="Diagramm Zustimmung Förderung der Handlungs und Problemlösekompetenz mit absoluten Häufigkeiten zu handlungs-und Problemlösekompetenz." title="Diagramm Zustimmung Förderung der Handlungs und Problemlösekompetenz"/>
          <p:cNvPicPr>
            <a:picLocks noChangeAspect="1"/>
          </p:cNvPicPr>
          <p:nvPr/>
        </p:nvPicPr>
        <p:blipFill>
          <a:blip r:embed="rId3"/>
          <a:stretch>
            <a:fillRect/>
          </a:stretch>
        </p:blipFill>
        <p:spPr>
          <a:xfrm>
            <a:off x="2306594" y="3050005"/>
            <a:ext cx="6749723" cy="3617051"/>
          </a:xfrm>
          <a:prstGeom prst="rect">
            <a:avLst/>
          </a:prstGeom>
          <a:ln>
            <a:noFill/>
          </a:ln>
          <a:effectLst>
            <a:outerShdw blurRad="292100" dist="139700" dir="2700000" algn="tl" rotWithShape="0">
              <a:srgbClr val="333333">
                <a:alpha val="65000"/>
              </a:srgbClr>
            </a:outerShdw>
          </a:effectLst>
        </p:spPr>
      </p:pic>
      <p:pic>
        <p:nvPicPr>
          <p:cNvPr id="6" name="Grafik 5" descr="Diagramm Zustimmung Förderung des selbsständigen Lernens mit absoluten Häufigkeiten zur Zustimmung für Berufsschule und Ausbildungsplatz" title="Diagramm Zustimmung Förderung des selbsständigen Lernens"/>
          <p:cNvPicPr>
            <a:picLocks noChangeAspect="1"/>
          </p:cNvPicPr>
          <p:nvPr/>
        </p:nvPicPr>
        <p:blipFill>
          <a:blip r:embed="rId4"/>
          <a:stretch>
            <a:fillRect/>
          </a:stretch>
        </p:blipFill>
        <p:spPr>
          <a:xfrm>
            <a:off x="2306594" y="3050005"/>
            <a:ext cx="6714529" cy="3609059"/>
          </a:xfrm>
          <a:prstGeom prst="rect">
            <a:avLst/>
          </a:prstGeom>
          <a:ln>
            <a:noFill/>
          </a:ln>
          <a:effectLst>
            <a:outerShdw blurRad="292100" dist="139700" dir="2700000" algn="tl" rotWithShape="0">
              <a:srgbClr val="333333">
                <a:alpha val="65000"/>
              </a:srgbClr>
            </a:outerShdw>
          </a:effectLst>
        </p:spPr>
      </p:pic>
      <p:pic>
        <p:nvPicPr>
          <p:cNvPr id="8" name="Grafik 7" descr="Diagramm Zustimmung Medienkompetenz mit absoluten Häufigkeiten zur Zustimmung zur Förderung allgemeiner Medienkompetenzen, Förderung fachspezifischer Medienkompetenzen sowie zur Unterstützung für zukünftigen digitalen Anforderungen." title="Diagramm Zustimmung Medienkompetenz"/>
          <p:cNvPicPr>
            <a:picLocks noChangeAspect="1"/>
          </p:cNvPicPr>
          <p:nvPr/>
        </p:nvPicPr>
        <p:blipFill>
          <a:blip r:embed="rId5"/>
          <a:stretch>
            <a:fillRect/>
          </a:stretch>
        </p:blipFill>
        <p:spPr>
          <a:xfrm>
            <a:off x="2306593" y="3050005"/>
            <a:ext cx="5519729" cy="3647620"/>
          </a:xfrm>
          <a:prstGeom prst="rect">
            <a:avLst/>
          </a:prstGeom>
          <a:ln>
            <a:noFill/>
          </a:ln>
          <a:effectLst>
            <a:outerShdw blurRad="292100" dist="139700" dir="2700000" algn="tl" rotWithShape="0">
              <a:srgbClr val="333333">
                <a:alpha val="65000"/>
              </a:srgbClr>
            </a:outerShdw>
          </a:effectLst>
        </p:spPr>
      </p:pic>
      <p:pic>
        <p:nvPicPr>
          <p:cNvPr id="9" name="Grafik 8" descr="Diagramm Zustimmung nach absoluten Häufigkeiten für aktuelle Entwicklungen in der hauswirtschaft und Vorbereitung auf zukünftige Veränderungen." title="Diagramm Zustimmung aktuelle Entwicklungen in der hauswirtschaft und Vorbereitung auf zukünftige Veränderungen"/>
          <p:cNvPicPr>
            <a:picLocks noChangeAspect="1"/>
          </p:cNvPicPr>
          <p:nvPr/>
        </p:nvPicPr>
        <p:blipFill>
          <a:blip r:embed="rId6"/>
          <a:stretch>
            <a:fillRect/>
          </a:stretch>
        </p:blipFill>
        <p:spPr>
          <a:xfrm>
            <a:off x="2271399" y="3050005"/>
            <a:ext cx="5507549" cy="3609059"/>
          </a:xfrm>
          <a:prstGeom prst="rect">
            <a:avLst/>
          </a:prstGeom>
          <a:ln>
            <a:noFill/>
          </a:ln>
          <a:effectLst>
            <a:outerShdw blurRad="292100" dist="139700" dir="2700000" algn="tl" rotWithShape="0">
              <a:srgbClr val="333333">
                <a:alpha val="65000"/>
              </a:srgbClr>
            </a:outerShdw>
          </a:effectLst>
        </p:spPr>
      </p:pic>
      <p:pic>
        <p:nvPicPr>
          <p:cNvPr id="10" name="Grafik 9" descr="Diagramm Zustimmung Verbesserung der Inklusion mit absoluten Häufigkeiten für berufliche Inklusion, Beschäftigungsfähigkeit und Durchlässigkeit" title="Diagramm Zustimmung Verbesserung der Inklusion"/>
          <p:cNvPicPr>
            <a:picLocks noChangeAspect="1"/>
          </p:cNvPicPr>
          <p:nvPr/>
        </p:nvPicPr>
        <p:blipFill>
          <a:blip r:embed="rId7"/>
          <a:stretch>
            <a:fillRect/>
          </a:stretch>
        </p:blipFill>
        <p:spPr>
          <a:xfrm>
            <a:off x="2254886" y="3042013"/>
            <a:ext cx="6229704" cy="36250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2584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Autofit/>
          </a:bodyPr>
          <a:lstStyle/>
          <a:p>
            <a:r>
              <a:rPr lang="de-DE" sz="3930" dirty="0" smtClean="0"/>
              <a:t>Erfahrungen und Berichte aus der Praxis</a:t>
            </a:r>
            <a:endParaRPr lang="de-DE" sz="3930" dirty="0"/>
          </a:p>
        </p:txBody>
      </p:sp>
      <p:sp>
        <p:nvSpPr>
          <p:cNvPr id="19" name="Textplatzhalter 18"/>
          <p:cNvSpPr>
            <a:spLocks noGrp="1"/>
          </p:cNvSpPr>
          <p:nvPr>
            <p:ph type="body" sz="quarter" idx="13"/>
          </p:nvPr>
        </p:nvSpPr>
        <p:spPr/>
        <p:txBody>
          <a:bodyPr/>
          <a:lstStyle/>
          <a:p>
            <a:endParaRPr lang="de-DE"/>
          </a:p>
        </p:txBody>
      </p:sp>
      <p:pic>
        <p:nvPicPr>
          <p:cNvPr id="9" name="Grafik 8" descr="Foto Erprobungssituation Brötchen belegen Hannover" title="Foto Erprobungssituation Hannov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8075" y="1532353"/>
            <a:ext cx="2848442" cy="1896502"/>
          </a:xfrm>
          <a:prstGeom prst="rect">
            <a:avLst/>
          </a:prstGeom>
          <a:ln w="38100">
            <a:solidFill>
              <a:schemeClr val="bg1">
                <a:lumMod val="50000"/>
              </a:schemeClr>
            </a:solidFill>
          </a:ln>
          <a:effectLst>
            <a:outerShdw blurRad="292100" dist="139700" dir="2700000" algn="tl" rotWithShape="0">
              <a:srgbClr val="333333">
                <a:alpha val="65000"/>
              </a:srgbClr>
            </a:outerShdw>
          </a:effectLst>
        </p:spPr>
      </p:pic>
      <p:pic>
        <p:nvPicPr>
          <p:cNvPr id="12" name="Grafik 11" descr="Foto Preisverleihung Innovationspreis Bigge" title="Foto Preisverleihung Innovationspreis Big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2394" y="4620857"/>
            <a:ext cx="3514123" cy="1925291"/>
          </a:xfrm>
          <a:prstGeom prst="rect">
            <a:avLst/>
          </a:prstGeom>
          <a:ln w="38100">
            <a:solidFill>
              <a:srgbClr val="00B050"/>
            </a:solidFill>
          </a:ln>
          <a:effectLst>
            <a:outerShdw blurRad="292100" dist="139700" dir="2700000" algn="tl" rotWithShape="0">
              <a:srgbClr val="333333">
                <a:alpha val="65000"/>
              </a:srgbClr>
            </a:outerShdw>
          </a:effectLst>
        </p:spPr>
      </p:pic>
      <p:pic>
        <p:nvPicPr>
          <p:cNvPr id="11" name="Grafik 10" descr="Foto Zukunftsexpertenworkshop in Bigge" title="Foto Zukunftsexpertenworkshop in Bigg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9414" y="3044779"/>
            <a:ext cx="3125600" cy="1756937"/>
          </a:xfrm>
          <a:prstGeom prst="rect">
            <a:avLst/>
          </a:prstGeom>
          <a:ln w="38100">
            <a:solidFill>
              <a:srgbClr val="00B050"/>
            </a:solidFill>
          </a:ln>
          <a:effectLst>
            <a:outerShdw blurRad="292100" dist="139700" dir="2700000" algn="tl" rotWithShape="0">
              <a:srgbClr val="333333">
                <a:alpha val="65000"/>
              </a:srgbClr>
            </a:outerShdw>
          </a:effectLst>
        </p:spPr>
      </p:pic>
      <p:pic>
        <p:nvPicPr>
          <p:cNvPr id="7" name="Grafik 6" descr="Foto Erpobung Haltbarmachen Bigge" title="Foto Erpobung Haltbarmachen Bigge"/>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962036" y="3070810"/>
            <a:ext cx="2752318" cy="1834879"/>
          </a:xfrm>
          <a:prstGeom prst="rect">
            <a:avLst/>
          </a:prstGeom>
          <a:ln w="38100">
            <a:solidFill>
              <a:srgbClr val="00B050"/>
            </a:solidFill>
          </a:ln>
          <a:effectLst>
            <a:outerShdw blurRad="292100" dist="139700" dir="2700000" algn="tl" rotWithShape="0">
              <a:srgbClr val="333333">
                <a:alpha val="65000"/>
              </a:srgbClr>
            </a:outerShdw>
          </a:effectLst>
        </p:spPr>
      </p:pic>
      <p:pic>
        <p:nvPicPr>
          <p:cNvPr id="14" name="Grafik 13" descr="Foto AR-Schablonennutzung mit Talet fürs Brötchen belegen Hannover" title="Foto AR-Schablonennutzung mit Talet fürs Brötchen belegen Hannove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87325" y="1975336"/>
            <a:ext cx="2328752" cy="1550490"/>
          </a:xfrm>
          <a:prstGeom prst="rect">
            <a:avLst/>
          </a:prstGeom>
          <a:ln w="38100">
            <a:solidFill>
              <a:schemeClr val="bg1">
                <a:lumMod val="50000"/>
              </a:schemeClr>
            </a:solidFill>
          </a:ln>
          <a:effectLst>
            <a:outerShdw blurRad="292100" dist="139700" dir="2700000" algn="tl" rotWithShape="0">
              <a:srgbClr val="333333">
                <a:alpha val="65000"/>
              </a:srgbClr>
            </a:outerShdw>
          </a:effectLst>
        </p:spPr>
      </p:pic>
      <p:pic>
        <p:nvPicPr>
          <p:cNvPr id="6" name="Grafik 5" descr="Foto Arbeitsprozessaufnahme mit Actioncam und Spiegelung der Actioncam-Perspektive aufs Smartphone" title="Foto Arbeitsprozessaufnahme mit Actioncam und Spiegelung der Actioncam-Perspektive aufs Smartphone"/>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19668" y="1634694"/>
            <a:ext cx="3189620" cy="1794161"/>
          </a:xfrm>
          <a:prstGeom prst="rect">
            <a:avLst/>
          </a:prstGeom>
          <a:ln w="38100">
            <a:solidFill>
              <a:schemeClr val="bg1">
                <a:lumMod val="50000"/>
              </a:schemeClr>
            </a:solidFill>
          </a:ln>
          <a:effectLst>
            <a:outerShdw blurRad="292100" dist="139700" dir="2700000" algn="tl" rotWithShape="0">
              <a:srgbClr val="333333">
                <a:alpha val="65000"/>
              </a:srgbClr>
            </a:outerShdw>
          </a:effectLst>
        </p:spPr>
      </p:pic>
      <p:pic>
        <p:nvPicPr>
          <p:cNvPr id="2" name="Grafik 1" descr="Foto Arbeitsprozessaufnahme Bügeln mit Actioncam" title="Foto Arbeitsprozessaufnahme Bügeln mit Actioncam"/>
          <p:cNvPicPr>
            <a:picLocks noChangeAspect="1"/>
          </p:cNvPicPr>
          <p:nvPr/>
        </p:nvPicPr>
        <p:blipFill rotWithShape="1">
          <a:blip r:embed="rId10" cstate="print">
            <a:extLst>
              <a:ext uri="{28A0092B-C50C-407E-A947-70E740481C1C}">
                <a14:useLocalDpi xmlns:a14="http://schemas.microsoft.com/office/drawing/2010/main" val="0"/>
              </a:ext>
            </a:extLst>
          </a:blip>
          <a:srcRect l="26530" r="7075"/>
          <a:stretch/>
        </p:blipFill>
        <p:spPr>
          <a:xfrm>
            <a:off x="2555269" y="3089238"/>
            <a:ext cx="2383225" cy="2019063"/>
          </a:xfrm>
          <a:prstGeom prst="rect">
            <a:avLst/>
          </a:prstGeom>
          <a:ln w="38100">
            <a:solidFill>
              <a:srgbClr val="00B050"/>
            </a:solidFill>
          </a:ln>
          <a:effectLst>
            <a:outerShdw blurRad="292100" dist="139700" dir="2700000" algn="tl" rotWithShape="0">
              <a:srgbClr val="333333">
                <a:alpha val="65000"/>
              </a:srgbClr>
            </a:outerShdw>
          </a:effectLst>
        </p:spPr>
      </p:pic>
      <p:grpSp>
        <p:nvGrpSpPr>
          <p:cNvPr id="17" name="Gruppieren 16" descr="Screenshot Zoom Medienkompetenzschulung mit Wordcloud des ersten Tages" title="Screenshot Zoom Medienkompetenzschulung"/>
          <p:cNvGrpSpPr/>
          <p:nvPr/>
        </p:nvGrpSpPr>
        <p:grpSpPr>
          <a:xfrm>
            <a:off x="4409387" y="1534249"/>
            <a:ext cx="2822759" cy="1587802"/>
            <a:chOff x="4409387" y="1534249"/>
            <a:chExt cx="2822759" cy="1587802"/>
          </a:xfrm>
        </p:grpSpPr>
        <p:pic>
          <p:nvPicPr>
            <p:cNvPr id="15" name="Grafik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09387" y="1534249"/>
              <a:ext cx="2822759" cy="1587802"/>
            </a:xfrm>
            <a:prstGeom prst="rect">
              <a:avLst/>
            </a:prstGeom>
            <a:ln w="38100">
              <a:solidFill>
                <a:srgbClr val="2D6290"/>
              </a:solidFill>
            </a:ln>
            <a:effectLst>
              <a:outerShdw blurRad="292100" dist="139700" dir="2700000" algn="tl" rotWithShape="0">
                <a:srgbClr val="333333">
                  <a:alpha val="65000"/>
                </a:srgbClr>
              </a:outerShdw>
            </a:effectLst>
          </p:spPr>
        </p:pic>
        <p:sp>
          <p:nvSpPr>
            <p:cNvPr id="16" name="Rechteck 15"/>
            <p:cNvSpPr/>
            <p:nvPr/>
          </p:nvSpPr>
          <p:spPr>
            <a:xfrm>
              <a:off x="4428534" y="1839487"/>
              <a:ext cx="1979892" cy="227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rPr>
                <a:t>Medienkompetenz</a:t>
              </a:r>
              <a:endParaRPr lang="de-DE" sz="1400" dirty="0">
                <a:solidFill>
                  <a:schemeClr val="tx1"/>
                </a:solidFill>
              </a:endParaRPr>
            </a:p>
          </p:txBody>
        </p:sp>
      </p:grpSp>
      <p:pic>
        <p:nvPicPr>
          <p:cNvPr id="8" name="Grafik 7" descr="Foto Erprobungssituation Tische eindecken Erfurt" title="Foto Erprobung Erfurt"/>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938494" y="4450673"/>
            <a:ext cx="3725289" cy="2095475"/>
          </a:xfrm>
          <a:prstGeom prst="rect">
            <a:avLst/>
          </a:prstGeom>
          <a:ln w="38100">
            <a:solidFill>
              <a:srgbClr val="2D6290"/>
            </a:solidFill>
          </a:ln>
          <a:effectLst>
            <a:outerShdw blurRad="292100" dist="139700" dir="2700000" algn="tl" rotWithShape="0">
              <a:srgbClr val="333333">
                <a:alpha val="65000"/>
              </a:srgbClr>
            </a:outerShdw>
          </a:effectLst>
        </p:spPr>
      </p:pic>
      <p:pic>
        <p:nvPicPr>
          <p:cNvPr id="13" name="Grafik 12" descr="Foto Einsatz Tablet und Hololens zum Tische Eindecken Erfurt" title="Foto Einsatz Tablet und Hololens zum Tische Eindecken Erfurt"/>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19668" y="4801716"/>
            <a:ext cx="2620573" cy="1743936"/>
          </a:xfrm>
          <a:prstGeom prst="rect">
            <a:avLst/>
          </a:prstGeom>
          <a:ln w="38100">
            <a:solidFill>
              <a:srgbClr val="2D629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964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de-DE" dirty="0" smtClean="0"/>
              <a:t>Fazit: Alles ist lernbar ?!</a:t>
            </a:r>
            <a:endParaRPr lang="de-DE" dirty="0"/>
          </a:p>
        </p:txBody>
      </p:sp>
      <p:sp>
        <p:nvSpPr>
          <p:cNvPr id="7" name="Textplatzhalter 6"/>
          <p:cNvSpPr>
            <a:spLocks noGrp="1"/>
          </p:cNvSpPr>
          <p:nvPr>
            <p:ph type="body" sz="quarter" idx="13"/>
          </p:nvPr>
        </p:nvSpPr>
        <p:spPr/>
        <p:txBody>
          <a:bodyPr/>
          <a:lstStyle/>
          <a:p>
            <a:endParaRPr lang="de-DE" dirty="0"/>
          </a:p>
        </p:txBody>
      </p:sp>
      <p:pic>
        <p:nvPicPr>
          <p:cNvPr id="2" name="Grafik 1" descr="Abbildung Digitale Evolution über Affe, aufrechter Mensch, Mensch mit Werkzeug, Mensch mit Tablet, mensch mit AR-Brille" title="Abbildung Digitale Evolution"/>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5773" b="3199"/>
          <a:stretch/>
        </p:blipFill>
        <p:spPr>
          <a:xfrm>
            <a:off x="2120544" y="1599980"/>
            <a:ext cx="9037490" cy="4620360"/>
          </a:xfrm>
          <a:prstGeom prst="rect">
            <a:avLst/>
          </a:prstGeom>
        </p:spPr>
      </p:pic>
      <p:sp>
        <p:nvSpPr>
          <p:cNvPr id="6" name="Geschweifte Klammer rechts 5" descr="Klammer zwischen Mensch mit Werkzeg und Mensch mit Tablet" title="Klammer"/>
          <p:cNvSpPr/>
          <p:nvPr/>
        </p:nvSpPr>
        <p:spPr>
          <a:xfrm rot="5400000">
            <a:off x="7758241" y="-38623"/>
            <a:ext cx="1381760" cy="5487292"/>
          </a:xfrm>
          <a:prstGeom prst="rightBrace">
            <a:avLst>
              <a:gd name="adj1" fmla="val 8333"/>
              <a:gd name="adj2" fmla="val 5180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Textfeld 7" descr="Fragezeichen" title="Fragezeichen"/>
          <p:cNvSpPr txBox="1"/>
          <p:nvPr/>
        </p:nvSpPr>
        <p:spPr>
          <a:xfrm>
            <a:off x="11007509" y="3395903"/>
            <a:ext cx="548636" cy="1323439"/>
          </a:xfrm>
          <a:prstGeom prst="rect">
            <a:avLst/>
          </a:prstGeom>
          <a:noFill/>
        </p:spPr>
        <p:txBody>
          <a:bodyPr wrap="square" rtlCol="0">
            <a:spAutoFit/>
          </a:bodyPr>
          <a:lstStyle/>
          <a:p>
            <a:pPr algn="ctr"/>
            <a:r>
              <a:rPr lang="de-DE" sz="8000" dirty="0" smtClean="0">
                <a:solidFill>
                  <a:srgbClr val="2D6290"/>
                </a:solidFill>
                <a:latin typeface="Akkurat" panose="02000503040000020004" pitchFamily="2" charset="0"/>
              </a:rPr>
              <a:t>?</a:t>
            </a:r>
          </a:p>
        </p:txBody>
      </p:sp>
      <p:sp>
        <p:nvSpPr>
          <p:cNvPr id="9" name="Textfeld 8"/>
          <p:cNvSpPr txBox="1"/>
          <p:nvPr/>
        </p:nvSpPr>
        <p:spPr>
          <a:xfrm>
            <a:off x="5903995" y="2095371"/>
            <a:ext cx="973343" cy="338554"/>
          </a:xfrm>
          <a:prstGeom prst="rect">
            <a:avLst/>
          </a:prstGeom>
          <a:noFill/>
        </p:spPr>
        <p:txBody>
          <a:bodyPr wrap="none" rtlCol="0">
            <a:spAutoFit/>
          </a:bodyPr>
          <a:lstStyle/>
          <a:p>
            <a:r>
              <a:rPr lang="de-DE" sz="1600" dirty="0" smtClean="0">
                <a:solidFill>
                  <a:srgbClr val="2D6290"/>
                </a:solidFill>
                <a:latin typeface="Akkurat" panose="02000503040000020004" pitchFamily="2" charset="0"/>
              </a:rPr>
              <a:t>Sprache</a:t>
            </a:r>
          </a:p>
        </p:txBody>
      </p:sp>
      <p:sp>
        <p:nvSpPr>
          <p:cNvPr id="10" name="Textfeld 9"/>
          <p:cNvSpPr txBox="1"/>
          <p:nvPr/>
        </p:nvSpPr>
        <p:spPr>
          <a:xfrm>
            <a:off x="7270262" y="2066825"/>
            <a:ext cx="962123" cy="338554"/>
          </a:xfrm>
          <a:prstGeom prst="rect">
            <a:avLst/>
          </a:prstGeom>
          <a:noFill/>
        </p:spPr>
        <p:txBody>
          <a:bodyPr wrap="none" rtlCol="0">
            <a:spAutoFit/>
          </a:bodyPr>
          <a:lstStyle/>
          <a:p>
            <a:r>
              <a:rPr lang="de-DE" sz="1600" dirty="0">
                <a:solidFill>
                  <a:srgbClr val="2D6290"/>
                </a:solidFill>
                <a:latin typeface="Akkurat" panose="02000503040000020004" pitchFamily="2" charset="0"/>
              </a:rPr>
              <a:t>T</a:t>
            </a:r>
            <a:r>
              <a:rPr lang="de-DE" sz="1600" dirty="0" smtClean="0">
                <a:solidFill>
                  <a:srgbClr val="2D6290"/>
                </a:solidFill>
                <a:latin typeface="Akkurat" panose="02000503040000020004" pitchFamily="2" charset="0"/>
              </a:rPr>
              <a:t>elegraf</a:t>
            </a:r>
          </a:p>
        </p:txBody>
      </p:sp>
      <p:sp>
        <p:nvSpPr>
          <p:cNvPr id="5" name="Textfeld 4"/>
          <p:cNvSpPr txBox="1"/>
          <p:nvPr/>
        </p:nvSpPr>
        <p:spPr>
          <a:xfrm>
            <a:off x="4200926" y="5557520"/>
            <a:ext cx="5618480" cy="184666"/>
          </a:xfrm>
          <a:prstGeom prst="rect">
            <a:avLst/>
          </a:prstGeom>
          <a:noFill/>
        </p:spPr>
        <p:txBody>
          <a:bodyPr wrap="square" rtlCol="0">
            <a:spAutoFit/>
          </a:bodyPr>
          <a:lstStyle/>
          <a:p>
            <a:pPr algn="ctr"/>
            <a:r>
              <a:rPr lang="de-DE" sz="600" dirty="0" smtClean="0"/>
              <a:t>Quelle: https</a:t>
            </a:r>
            <a:r>
              <a:rPr lang="de-DE" sz="600" dirty="0"/>
              <a:t>://www.pinterest.de/pin/157063105738337261/</a:t>
            </a:r>
            <a:endParaRPr lang="de-DE" sz="600" dirty="0" smtClean="0"/>
          </a:p>
        </p:txBody>
      </p:sp>
      <p:sp>
        <p:nvSpPr>
          <p:cNvPr id="12" name="Textfeld 11"/>
          <p:cNvSpPr txBox="1"/>
          <p:nvPr/>
        </p:nvSpPr>
        <p:spPr>
          <a:xfrm>
            <a:off x="7709186" y="2384894"/>
            <a:ext cx="891591" cy="338554"/>
          </a:xfrm>
          <a:prstGeom prst="rect">
            <a:avLst/>
          </a:prstGeom>
          <a:noFill/>
        </p:spPr>
        <p:txBody>
          <a:bodyPr wrap="none" rtlCol="0">
            <a:spAutoFit/>
          </a:bodyPr>
          <a:lstStyle/>
          <a:p>
            <a:r>
              <a:rPr lang="de-DE" sz="1600" dirty="0">
                <a:solidFill>
                  <a:srgbClr val="2D6290"/>
                </a:solidFill>
                <a:latin typeface="Akkurat" panose="02000503040000020004" pitchFamily="2" charset="0"/>
              </a:rPr>
              <a:t>T</a:t>
            </a:r>
            <a:r>
              <a:rPr lang="de-DE" sz="1600" dirty="0" smtClean="0">
                <a:solidFill>
                  <a:srgbClr val="2D6290"/>
                </a:solidFill>
                <a:latin typeface="Akkurat" panose="02000503040000020004" pitchFamily="2" charset="0"/>
              </a:rPr>
              <a:t>elefon</a:t>
            </a:r>
          </a:p>
        </p:txBody>
      </p:sp>
      <p:sp>
        <p:nvSpPr>
          <p:cNvPr id="16" name="Textfeld 15"/>
          <p:cNvSpPr txBox="1"/>
          <p:nvPr/>
        </p:nvSpPr>
        <p:spPr>
          <a:xfrm>
            <a:off x="6440466" y="2391190"/>
            <a:ext cx="832279" cy="338554"/>
          </a:xfrm>
          <a:prstGeom prst="rect">
            <a:avLst/>
          </a:prstGeom>
          <a:noFill/>
        </p:spPr>
        <p:txBody>
          <a:bodyPr wrap="none" rtlCol="0">
            <a:spAutoFit/>
          </a:bodyPr>
          <a:lstStyle/>
          <a:p>
            <a:r>
              <a:rPr lang="de-DE" sz="1600" dirty="0" smtClean="0">
                <a:solidFill>
                  <a:srgbClr val="2D6290"/>
                </a:solidFill>
                <a:latin typeface="Akkurat" panose="02000503040000020004" pitchFamily="2" charset="0"/>
              </a:rPr>
              <a:t>Schrift</a:t>
            </a:r>
          </a:p>
        </p:txBody>
      </p:sp>
      <p:sp>
        <p:nvSpPr>
          <p:cNvPr id="17" name="Textfeld 16"/>
          <p:cNvSpPr txBox="1"/>
          <p:nvPr/>
        </p:nvSpPr>
        <p:spPr>
          <a:xfrm>
            <a:off x="8849854" y="2373001"/>
            <a:ext cx="1473480" cy="338554"/>
          </a:xfrm>
          <a:prstGeom prst="rect">
            <a:avLst/>
          </a:prstGeom>
          <a:noFill/>
        </p:spPr>
        <p:txBody>
          <a:bodyPr wrap="square" rtlCol="0">
            <a:spAutoFit/>
          </a:bodyPr>
          <a:lstStyle/>
          <a:p>
            <a:r>
              <a:rPr lang="de-DE" sz="1600" dirty="0" smtClean="0">
                <a:solidFill>
                  <a:srgbClr val="2D6290"/>
                </a:solidFill>
                <a:latin typeface="Akkurat" panose="02000503040000020004" pitchFamily="2" charset="0"/>
              </a:rPr>
              <a:t>Computer</a:t>
            </a:r>
          </a:p>
        </p:txBody>
      </p:sp>
      <p:sp>
        <p:nvSpPr>
          <p:cNvPr id="18" name="Textfeld 17"/>
          <p:cNvSpPr txBox="1"/>
          <p:nvPr/>
        </p:nvSpPr>
        <p:spPr>
          <a:xfrm>
            <a:off x="9067406" y="1748308"/>
            <a:ext cx="947695" cy="338554"/>
          </a:xfrm>
          <a:prstGeom prst="rect">
            <a:avLst/>
          </a:prstGeom>
          <a:noFill/>
        </p:spPr>
        <p:txBody>
          <a:bodyPr wrap="none" rtlCol="0">
            <a:spAutoFit/>
          </a:bodyPr>
          <a:lstStyle/>
          <a:p>
            <a:r>
              <a:rPr lang="de-DE" sz="1600" dirty="0" smtClean="0">
                <a:solidFill>
                  <a:srgbClr val="2D6290"/>
                </a:solidFill>
                <a:latin typeface="Akkurat" panose="02000503040000020004" pitchFamily="2" charset="0"/>
              </a:rPr>
              <a:t>Internet</a:t>
            </a:r>
          </a:p>
        </p:txBody>
      </p:sp>
      <p:sp>
        <p:nvSpPr>
          <p:cNvPr id="14" name="Textfeld 13"/>
          <p:cNvSpPr txBox="1"/>
          <p:nvPr/>
        </p:nvSpPr>
        <p:spPr>
          <a:xfrm>
            <a:off x="6963975" y="1788827"/>
            <a:ext cx="670376" cy="338554"/>
          </a:xfrm>
          <a:prstGeom prst="rect">
            <a:avLst/>
          </a:prstGeom>
          <a:noFill/>
        </p:spPr>
        <p:txBody>
          <a:bodyPr wrap="none" rtlCol="0">
            <a:spAutoFit/>
          </a:bodyPr>
          <a:lstStyle/>
          <a:p>
            <a:r>
              <a:rPr lang="de-DE" sz="1600" dirty="0" smtClean="0">
                <a:solidFill>
                  <a:srgbClr val="2D6290"/>
                </a:solidFill>
                <a:latin typeface="Akkurat" panose="02000503040000020004" pitchFamily="2" charset="0"/>
              </a:rPr>
              <a:t>Buch</a:t>
            </a:r>
          </a:p>
        </p:txBody>
      </p:sp>
      <p:sp>
        <p:nvSpPr>
          <p:cNvPr id="15" name="Textfeld 14"/>
          <p:cNvSpPr txBox="1"/>
          <p:nvPr/>
        </p:nvSpPr>
        <p:spPr>
          <a:xfrm>
            <a:off x="10278039" y="2046620"/>
            <a:ext cx="349776" cy="338554"/>
          </a:xfrm>
          <a:prstGeom prst="rect">
            <a:avLst/>
          </a:prstGeom>
          <a:noFill/>
        </p:spPr>
        <p:txBody>
          <a:bodyPr wrap="none" rtlCol="0">
            <a:spAutoFit/>
          </a:bodyPr>
          <a:lstStyle/>
          <a:p>
            <a:r>
              <a:rPr lang="de-DE" sz="1600" dirty="0" smtClean="0">
                <a:solidFill>
                  <a:srgbClr val="2D6290"/>
                </a:solidFill>
                <a:latin typeface="Akkurat" panose="02000503040000020004" pitchFamily="2" charset="0"/>
              </a:rPr>
              <a:t>…</a:t>
            </a:r>
          </a:p>
        </p:txBody>
      </p:sp>
      <p:sp>
        <p:nvSpPr>
          <p:cNvPr id="19" name="Textfeld 18"/>
          <p:cNvSpPr txBox="1"/>
          <p:nvPr/>
        </p:nvSpPr>
        <p:spPr>
          <a:xfrm>
            <a:off x="5755563" y="1785504"/>
            <a:ext cx="902811" cy="338554"/>
          </a:xfrm>
          <a:prstGeom prst="rect">
            <a:avLst/>
          </a:prstGeom>
          <a:noFill/>
        </p:spPr>
        <p:txBody>
          <a:bodyPr wrap="none" rtlCol="0">
            <a:spAutoFit/>
          </a:bodyPr>
          <a:lstStyle/>
          <a:p>
            <a:r>
              <a:rPr lang="de-DE" sz="1600" dirty="0" smtClean="0">
                <a:solidFill>
                  <a:srgbClr val="2D6290"/>
                </a:solidFill>
                <a:latin typeface="Akkurat" panose="02000503040000020004" pitchFamily="2" charset="0"/>
              </a:rPr>
              <a:t>Malerei</a:t>
            </a:r>
          </a:p>
        </p:txBody>
      </p:sp>
      <p:sp>
        <p:nvSpPr>
          <p:cNvPr id="20" name="Textfeld 19"/>
          <p:cNvSpPr txBox="1"/>
          <p:nvPr/>
        </p:nvSpPr>
        <p:spPr>
          <a:xfrm>
            <a:off x="8243314" y="1760649"/>
            <a:ext cx="728084" cy="338554"/>
          </a:xfrm>
          <a:prstGeom prst="rect">
            <a:avLst/>
          </a:prstGeom>
          <a:noFill/>
        </p:spPr>
        <p:txBody>
          <a:bodyPr wrap="none" rtlCol="0">
            <a:spAutoFit/>
          </a:bodyPr>
          <a:lstStyle/>
          <a:p>
            <a:r>
              <a:rPr lang="de-DE" sz="1600" dirty="0" smtClean="0">
                <a:solidFill>
                  <a:srgbClr val="2D6290"/>
                </a:solidFill>
                <a:latin typeface="Akkurat" panose="02000503040000020004" pitchFamily="2" charset="0"/>
              </a:rPr>
              <a:t>Radio</a:t>
            </a:r>
          </a:p>
        </p:txBody>
      </p:sp>
      <p:sp>
        <p:nvSpPr>
          <p:cNvPr id="21" name="Textfeld 20"/>
          <p:cNvSpPr txBox="1"/>
          <p:nvPr/>
        </p:nvSpPr>
        <p:spPr>
          <a:xfrm>
            <a:off x="8389977" y="2085208"/>
            <a:ext cx="1151277" cy="338554"/>
          </a:xfrm>
          <a:prstGeom prst="rect">
            <a:avLst/>
          </a:prstGeom>
          <a:noFill/>
        </p:spPr>
        <p:txBody>
          <a:bodyPr wrap="none" rtlCol="0">
            <a:spAutoFit/>
          </a:bodyPr>
          <a:lstStyle/>
          <a:p>
            <a:r>
              <a:rPr lang="de-DE" sz="1600" dirty="0">
                <a:solidFill>
                  <a:srgbClr val="2D6290"/>
                </a:solidFill>
                <a:latin typeface="Akkurat" panose="02000503040000020004" pitchFamily="2" charset="0"/>
              </a:rPr>
              <a:t>F</a:t>
            </a:r>
            <a:r>
              <a:rPr lang="de-DE" sz="1600" dirty="0" smtClean="0">
                <a:solidFill>
                  <a:srgbClr val="2D6290"/>
                </a:solidFill>
                <a:latin typeface="Akkurat" panose="02000503040000020004" pitchFamily="2" charset="0"/>
              </a:rPr>
              <a:t>ernseher</a:t>
            </a:r>
          </a:p>
        </p:txBody>
      </p:sp>
    </p:spTree>
    <p:extLst>
      <p:ext uri="{BB962C8B-B14F-4D97-AF65-F5344CB8AC3E}">
        <p14:creationId xmlns:p14="http://schemas.microsoft.com/office/powerpoint/2010/main" val="309679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p:bldP spid="12" grpId="0"/>
      <p:bldP spid="16" grpId="0"/>
      <p:bldP spid="17" grpId="0"/>
      <p:bldP spid="18" grpId="0"/>
      <p:bldP spid="14" grpId="0"/>
      <p:bldP spid="15"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smtClean="0"/>
              <a:t>Projektübersicht</a:t>
            </a:r>
            <a:endParaRPr lang="de-DE" dirty="0"/>
          </a:p>
        </p:txBody>
      </p:sp>
      <p:sp>
        <p:nvSpPr>
          <p:cNvPr id="3" name="Textplatzhalter 2"/>
          <p:cNvSpPr>
            <a:spLocks noGrp="1"/>
          </p:cNvSpPr>
          <p:nvPr>
            <p:ph type="body" sz="quarter" idx="13"/>
          </p:nvPr>
        </p:nvSpPr>
        <p:spPr/>
        <p:txBody>
          <a:bodyPr>
            <a:normAutofit/>
          </a:bodyPr>
          <a:lstStyle/>
          <a:p>
            <a:pPr>
              <a:lnSpc>
                <a:spcPct val="110000"/>
              </a:lnSpc>
            </a:pPr>
            <a:r>
              <a:rPr lang="de-DE" sz="2400" dirty="0" smtClean="0">
                <a:latin typeface="Akkurat" panose="02000503040000020004" pitchFamily="2" charset="0"/>
              </a:rPr>
              <a:t>Forschungs- </a:t>
            </a:r>
            <a:r>
              <a:rPr lang="de-DE" sz="2400" dirty="0">
                <a:latin typeface="Akkurat" panose="02000503040000020004" pitchFamily="2" charset="0"/>
              </a:rPr>
              <a:t>und Entwicklungsprojekt</a:t>
            </a:r>
          </a:p>
          <a:p>
            <a:pPr>
              <a:lnSpc>
                <a:spcPct val="110000"/>
              </a:lnSpc>
            </a:pPr>
            <a:r>
              <a:rPr lang="de-DE" sz="2400" dirty="0">
                <a:latin typeface="Akkurat" panose="02000503040000020004" pitchFamily="2" charset="0"/>
              </a:rPr>
              <a:t>BMBF/ESF-Förderlinie: Inklusion durch digitale Medien in der beruflichen Bildung</a:t>
            </a:r>
          </a:p>
          <a:p>
            <a:pPr>
              <a:lnSpc>
                <a:spcPct val="110000"/>
              </a:lnSpc>
            </a:pPr>
            <a:r>
              <a:rPr lang="de-DE" sz="2400" dirty="0" smtClean="0">
                <a:latin typeface="Akkurat" panose="02000503040000020004" pitchFamily="2" charset="0"/>
              </a:rPr>
              <a:t>Branche</a:t>
            </a:r>
            <a:r>
              <a:rPr lang="de-DE" sz="2400" dirty="0">
                <a:latin typeface="Akkurat" panose="02000503040000020004" pitchFamily="2" charset="0"/>
              </a:rPr>
              <a:t>: Hauswirtschaft</a:t>
            </a:r>
          </a:p>
          <a:p>
            <a:pPr>
              <a:lnSpc>
                <a:spcPct val="110000"/>
              </a:lnSpc>
            </a:pPr>
            <a:r>
              <a:rPr lang="de-DE" sz="2400" dirty="0">
                <a:latin typeface="Akkurat" panose="02000503040000020004" pitchFamily="2" charset="0"/>
              </a:rPr>
              <a:t>Projektpartner:</a:t>
            </a:r>
          </a:p>
          <a:p>
            <a:pPr lvl="1">
              <a:lnSpc>
                <a:spcPct val="110000"/>
              </a:lnSpc>
            </a:pPr>
            <a:r>
              <a:rPr lang="de-DE" sz="2000" dirty="0">
                <a:latin typeface="Akkurat" panose="02000503040000020004" pitchFamily="2" charset="0"/>
              </a:rPr>
              <a:t>BBW </a:t>
            </a:r>
            <a:r>
              <a:rPr lang="de-DE" sz="2000" dirty="0" err="1">
                <a:latin typeface="Akkurat" panose="02000503040000020004" pitchFamily="2" charset="0"/>
              </a:rPr>
              <a:t>Josefsheim</a:t>
            </a:r>
            <a:r>
              <a:rPr lang="de-DE" sz="2000" dirty="0">
                <a:latin typeface="Akkurat" panose="02000503040000020004" pitchFamily="2" charset="0"/>
              </a:rPr>
              <a:t> </a:t>
            </a:r>
            <a:r>
              <a:rPr lang="de-DE" sz="2000" dirty="0" err="1">
                <a:latin typeface="Akkurat" panose="02000503040000020004" pitchFamily="2" charset="0"/>
              </a:rPr>
              <a:t>Bigge</a:t>
            </a:r>
            <a:r>
              <a:rPr lang="de-DE" sz="2000" dirty="0">
                <a:latin typeface="Akkurat" panose="02000503040000020004" pitchFamily="2" charset="0"/>
              </a:rPr>
              <a:t> (Projektleitung)</a:t>
            </a:r>
          </a:p>
          <a:p>
            <a:pPr lvl="1">
              <a:lnSpc>
                <a:spcPct val="110000"/>
              </a:lnSpc>
            </a:pPr>
            <a:r>
              <a:rPr lang="de-DE" sz="2000" dirty="0">
                <a:latin typeface="Akkurat" panose="02000503040000020004" pitchFamily="2" charset="0"/>
              </a:rPr>
              <a:t>Lebenshilfe Erfurt</a:t>
            </a:r>
          </a:p>
          <a:p>
            <a:pPr lvl="1">
              <a:lnSpc>
                <a:spcPct val="110000"/>
              </a:lnSpc>
            </a:pPr>
            <a:r>
              <a:rPr lang="de-DE" sz="2000" dirty="0">
                <a:latin typeface="Akkurat" panose="02000503040000020004" pitchFamily="2" charset="0"/>
              </a:rPr>
              <a:t>Hannoversche Werkstätten
TU </a:t>
            </a:r>
            <a:r>
              <a:rPr lang="de-DE" sz="2000" dirty="0" smtClean="0">
                <a:latin typeface="Akkurat" panose="02000503040000020004" pitchFamily="2" charset="0"/>
              </a:rPr>
              <a:t>Dortmund Fachgebiet </a:t>
            </a:r>
            <a:r>
              <a:rPr lang="de-DE" sz="2000" dirty="0">
                <a:latin typeface="Akkurat" panose="02000503040000020004" pitchFamily="2" charset="0"/>
              </a:rPr>
              <a:t>R</a:t>
            </a:r>
            <a:r>
              <a:rPr lang="de-DE" sz="2000" dirty="0" smtClean="0">
                <a:latin typeface="Akkurat" panose="02000503040000020004" pitchFamily="2" charset="0"/>
              </a:rPr>
              <a:t>ehabilitationstechnologie</a:t>
            </a:r>
            <a:endParaRPr lang="de-DE" sz="2000" dirty="0">
              <a:latin typeface="Akkurat" panose="02000503040000020004" pitchFamily="2" charset="0"/>
            </a:endParaRPr>
          </a:p>
          <a:p>
            <a:pPr>
              <a:lnSpc>
                <a:spcPct val="110000"/>
              </a:lnSpc>
            </a:pPr>
            <a:r>
              <a:rPr lang="de-DE" sz="2400" dirty="0">
                <a:latin typeface="Akkurat" panose="02000503040000020004" pitchFamily="2" charset="0"/>
              </a:rPr>
              <a:t>Laufzeit des Projektes:  </a:t>
            </a:r>
            <a:r>
              <a:rPr lang="de-DE" sz="2400" dirty="0" smtClean="0">
                <a:latin typeface="Akkurat" panose="02000503040000020004" pitchFamily="2" charset="0"/>
              </a:rPr>
              <a:t>01.06.2018 - 31.08.2021</a:t>
            </a:r>
            <a:endParaRPr lang="de-DE" sz="2400" dirty="0">
              <a:latin typeface="Akkurat" panose="02000503040000020004" pitchFamily="2" charset="0"/>
            </a:endParaRPr>
          </a:p>
        </p:txBody>
      </p:sp>
    </p:spTree>
    <p:extLst>
      <p:ext uri="{BB962C8B-B14F-4D97-AF65-F5344CB8AC3E}">
        <p14:creationId xmlns:p14="http://schemas.microsoft.com/office/powerpoint/2010/main" val="3834099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Webseite und Kontakt</a:t>
            </a:r>
            <a:endParaRPr lang="de-DE" dirty="0"/>
          </a:p>
        </p:txBody>
      </p:sp>
      <p:sp>
        <p:nvSpPr>
          <p:cNvPr id="4" name="Textfeld 3"/>
          <p:cNvSpPr txBox="1"/>
          <p:nvPr/>
        </p:nvSpPr>
        <p:spPr>
          <a:xfrm>
            <a:off x="2306594" y="1859570"/>
            <a:ext cx="5684767" cy="5139869"/>
          </a:xfrm>
          <a:prstGeom prst="rect">
            <a:avLst/>
          </a:prstGeom>
          <a:noFill/>
        </p:spPr>
        <p:txBody>
          <a:bodyPr wrap="square" rtlCol="0">
            <a:spAutoFit/>
          </a:bodyPr>
          <a:lstStyle/>
          <a:p>
            <a:r>
              <a:rPr lang="de-DE" sz="2000" dirty="0" smtClean="0">
                <a:solidFill>
                  <a:srgbClr val="2D6290"/>
                </a:solidFill>
                <a:hlinkClick r:id="rId3" tooltip="Webseite LernBAR"/>
              </a:rPr>
              <a:t>www.projekt-lernbar.de</a:t>
            </a:r>
            <a:endParaRPr lang="de-DE" sz="2000" dirty="0" smtClean="0">
              <a:solidFill>
                <a:srgbClr val="2D6290"/>
              </a:solidFill>
            </a:endParaRPr>
          </a:p>
          <a:p>
            <a:r>
              <a:rPr lang="de-DE" sz="2000" dirty="0" smtClean="0">
                <a:solidFill>
                  <a:srgbClr val="2D6290"/>
                </a:solidFill>
              </a:rPr>
              <a:t>Neuigkeiten</a:t>
            </a:r>
          </a:p>
          <a:p>
            <a:r>
              <a:rPr lang="de-DE" sz="2000" dirty="0" smtClean="0">
                <a:solidFill>
                  <a:srgbClr val="2D6290"/>
                </a:solidFill>
              </a:rPr>
              <a:t>Tagungsbericht</a:t>
            </a:r>
          </a:p>
          <a:p>
            <a:r>
              <a:rPr lang="de-DE" sz="2000" dirty="0" smtClean="0">
                <a:solidFill>
                  <a:srgbClr val="2D6290"/>
                </a:solidFill>
              </a:rPr>
              <a:t>Testversion AR-App</a:t>
            </a:r>
          </a:p>
          <a:p>
            <a:r>
              <a:rPr lang="de-DE" sz="2000" dirty="0" smtClean="0">
                <a:solidFill>
                  <a:srgbClr val="2D6290"/>
                </a:solidFill>
              </a:rPr>
              <a:t>Gastzugang Lernplattform</a:t>
            </a:r>
            <a:endParaRPr lang="de-DE" sz="2000" dirty="0">
              <a:solidFill>
                <a:srgbClr val="2D6290"/>
              </a:solidFill>
            </a:endParaRPr>
          </a:p>
          <a:p>
            <a:endParaRPr lang="de-DE" sz="2000" dirty="0" smtClean="0">
              <a:solidFill>
                <a:srgbClr val="2D6290"/>
              </a:solidFill>
            </a:endParaRPr>
          </a:p>
          <a:p>
            <a:r>
              <a:rPr lang="de-DE" sz="2000" b="1" dirty="0" smtClean="0">
                <a:solidFill>
                  <a:srgbClr val="2D6290"/>
                </a:solidFill>
              </a:rPr>
              <a:t>Kontakt </a:t>
            </a:r>
            <a:endParaRPr lang="de-DE" sz="2000" dirty="0">
              <a:solidFill>
                <a:srgbClr val="2D6290"/>
              </a:solidFill>
            </a:endParaRPr>
          </a:p>
          <a:p>
            <a:r>
              <a:rPr lang="fi-FI" sz="2000" dirty="0" smtClean="0">
                <a:solidFill>
                  <a:srgbClr val="2D6290"/>
                </a:solidFill>
              </a:rPr>
              <a:t>Projektkoordination: </a:t>
            </a:r>
            <a:r>
              <a:rPr lang="fi-FI" sz="2000" dirty="0">
                <a:solidFill>
                  <a:srgbClr val="2D6290"/>
                </a:solidFill>
              </a:rPr>
              <a:t>Johanna Mund</a:t>
            </a:r>
          </a:p>
          <a:p>
            <a:pPr fontAlgn="base"/>
            <a:r>
              <a:rPr lang="fi-FI" sz="2000" dirty="0">
                <a:solidFill>
                  <a:srgbClr val="2D6290"/>
                </a:solidFill>
              </a:rPr>
              <a:t>02962/800-7776</a:t>
            </a:r>
          </a:p>
          <a:p>
            <a:pPr fontAlgn="base"/>
            <a:r>
              <a:rPr lang="fi-FI" sz="2000" dirty="0" smtClean="0">
                <a:solidFill>
                  <a:srgbClr val="2D6290"/>
                </a:solidFill>
                <a:hlinkClick r:id="rId4"/>
              </a:rPr>
              <a:t>j.mund@josefsheim-bigge.de</a:t>
            </a:r>
            <a:endParaRPr lang="fi-FI" sz="2000" dirty="0" smtClean="0">
              <a:solidFill>
                <a:srgbClr val="2D6290"/>
              </a:solidFill>
            </a:endParaRPr>
          </a:p>
          <a:p>
            <a:pPr fontAlgn="base"/>
            <a:endParaRPr lang="fi-FI" sz="2000" dirty="0">
              <a:solidFill>
                <a:srgbClr val="2D6290"/>
              </a:solidFill>
            </a:endParaRPr>
          </a:p>
          <a:p>
            <a:pPr fontAlgn="base"/>
            <a:r>
              <a:rPr lang="en-US" sz="2000" dirty="0" err="1" smtClean="0">
                <a:solidFill>
                  <a:srgbClr val="2D6290"/>
                </a:solidFill>
              </a:rPr>
              <a:t>Ansprechpartner</a:t>
            </a:r>
            <a:r>
              <a:rPr lang="en-US" sz="2000" dirty="0" smtClean="0">
                <a:solidFill>
                  <a:srgbClr val="2D6290"/>
                </a:solidFill>
              </a:rPr>
              <a:t> TU Dortmund</a:t>
            </a:r>
          </a:p>
          <a:p>
            <a:pPr fontAlgn="base"/>
            <a:r>
              <a:rPr lang="en-US" sz="2000" dirty="0" smtClean="0">
                <a:solidFill>
                  <a:srgbClr val="2D6290"/>
                </a:solidFill>
              </a:rPr>
              <a:t>Prof</a:t>
            </a:r>
            <a:r>
              <a:rPr lang="en-US" sz="2000" dirty="0">
                <a:solidFill>
                  <a:srgbClr val="2D6290"/>
                </a:solidFill>
              </a:rPr>
              <a:t>. Dr.-</a:t>
            </a:r>
            <a:r>
              <a:rPr lang="en-US" sz="2000" dirty="0" err="1">
                <a:solidFill>
                  <a:srgbClr val="2D6290"/>
                </a:solidFill>
              </a:rPr>
              <a:t>Ing</a:t>
            </a:r>
            <a:r>
              <a:rPr lang="en-US" sz="2000" dirty="0">
                <a:solidFill>
                  <a:srgbClr val="2D6290"/>
                </a:solidFill>
              </a:rPr>
              <a:t>. Christian Bühler</a:t>
            </a:r>
          </a:p>
          <a:p>
            <a:pPr fontAlgn="base"/>
            <a:r>
              <a:rPr lang="en-US" sz="2000" dirty="0">
                <a:solidFill>
                  <a:srgbClr val="2D6290"/>
                </a:solidFill>
              </a:rPr>
              <a:t>0231/755-4585</a:t>
            </a:r>
          </a:p>
          <a:p>
            <a:pPr fontAlgn="base"/>
            <a:r>
              <a:rPr lang="en-US" sz="2000" dirty="0" smtClean="0">
                <a:solidFill>
                  <a:srgbClr val="2D6290"/>
                </a:solidFill>
                <a:hlinkClick r:id="rId5"/>
              </a:rPr>
              <a:t>c.buehler@reha-technologie.de</a:t>
            </a:r>
            <a:endParaRPr lang="fi-FI" sz="2000" dirty="0">
              <a:solidFill>
                <a:srgbClr val="2D6290"/>
              </a:solidFill>
            </a:endParaRPr>
          </a:p>
          <a:p>
            <a:pPr fontAlgn="base"/>
            <a:endParaRPr lang="en-US" sz="2000" dirty="0" smtClean="0">
              <a:solidFill>
                <a:srgbClr val="2D6290"/>
              </a:solidFill>
            </a:endParaRPr>
          </a:p>
        </p:txBody>
      </p:sp>
      <p:pic>
        <p:nvPicPr>
          <p:cNvPr id="3" name="Grafik 2" descr="QR-Code zur LernBAR Webseite" title="QR-Code zur LernBAR Webseit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2698" y="2044034"/>
            <a:ext cx="3999436" cy="3999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feld 4"/>
          <p:cNvSpPr txBox="1"/>
          <p:nvPr/>
        </p:nvSpPr>
        <p:spPr>
          <a:xfrm>
            <a:off x="7612649" y="6164901"/>
            <a:ext cx="3659533" cy="261610"/>
          </a:xfrm>
          <a:prstGeom prst="rect">
            <a:avLst/>
          </a:prstGeom>
          <a:noFill/>
        </p:spPr>
        <p:txBody>
          <a:bodyPr wrap="square" rtlCol="0">
            <a:spAutoFit/>
          </a:bodyPr>
          <a:lstStyle/>
          <a:p>
            <a:pPr algn="ctr"/>
            <a:r>
              <a:rPr lang="de-DE" sz="1100" dirty="0" smtClean="0">
                <a:solidFill>
                  <a:srgbClr val="2D6290"/>
                </a:solidFill>
              </a:rPr>
              <a:t>Scannen via QR-Code Reader</a:t>
            </a:r>
          </a:p>
        </p:txBody>
      </p:sp>
    </p:spTree>
    <p:extLst>
      <p:ext uri="{BB962C8B-B14F-4D97-AF65-F5344CB8AC3E}">
        <p14:creationId xmlns:p14="http://schemas.microsoft.com/office/powerpoint/2010/main" val="3300512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de-DE" dirty="0" smtClean="0"/>
              <a:t>Vielen Dank für Ihre Aufmerksamkeit!</a:t>
            </a:r>
            <a:endParaRPr lang="de-DE" dirty="0"/>
          </a:p>
        </p:txBody>
      </p:sp>
      <p:sp>
        <p:nvSpPr>
          <p:cNvPr id="4" name="Textplatzhalter 3"/>
          <p:cNvSpPr>
            <a:spLocks noGrp="1"/>
          </p:cNvSpPr>
          <p:nvPr>
            <p:ph type="body" sz="quarter" idx="13"/>
          </p:nvPr>
        </p:nvSpPr>
        <p:spPr/>
        <p:txBody>
          <a:bodyPr/>
          <a:lstStyle/>
          <a:p>
            <a:pPr marL="0" indent="0">
              <a:buNone/>
            </a:pPr>
            <a:endParaRPr lang="de-DE" dirty="0"/>
          </a:p>
        </p:txBody>
      </p:sp>
      <p:pic>
        <p:nvPicPr>
          <p:cNvPr id="7" name="Grafik 6" descr="Animation Tablet Scant QR-Code  und es erscheint eine Blume" title="Animation Tablet Scan QR-Code Blume"/>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rot="496557">
            <a:off x="5927907" y="2483732"/>
            <a:ext cx="1643392" cy="3286783"/>
          </a:xfrm>
          <a:prstGeom prst="rect">
            <a:avLst/>
          </a:prstGeom>
        </p:spPr>
      </p:pic>
      <p:pic>
        <p:nvPicPr>
          <p:cNvPr id="1026" name="Picture 2" descr="Schaltfläche, Download, Symbol, Schaltflächen"/>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287103">
            <a:off x="5594531" y="3641045"/>
            <a:ext cx="1944303" cy="972152"/>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b="8723"/>
          <a:stretch/>
        </p:blipFill>
        <p:spPr>
          <a:xfrm>
            <a:off x="5373499" y="2866434"/>
            <a:ext cx="2386364" cy="2514722"/>
          </a:xfrm>
          <a:prstGeom prst="rect">
            <a:avLst/>
          </a:prstGeom>
          <a:ln>
            <a:noFill/>
          </a:ln>
          <a:effectLst>
            <a:outerShdw blurRad="292100" dist="139700" dir="2700000" algn="tl" rotWithShape="0">
              <a:srgbClr val="333333">
                <a:alpha val="65000"/>
              </a:srgbClr>
            </a:outerShdw>
          </a:effectLst>
        </p:spPr>
      </p:pic>
      <p:pic>
        <p:nvPicPr>
          <p:cNvPr id="6" name="Grafik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91061">
            <a:off x="5056076" y="1870454"/>
            <a:ext cx="3021209" cy="45066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921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250" fill="hold"/>
                                        <p:tgtEl>
                                          <p:spTgt spid="6"/>
                                        </p:tgtEl>
                                        <p:attrNameLst>
                                          <p:attrName>ppt_y</p:attrName>
                                        </p:attrNameLst>
                                      </p:cBhvr>
                                      <p:tavLst>
                                        <p:tav tm="0">
                                          <p:val>
                                            <p:strVal val="#ppt_y+.1"/>
                                          </p:val>
                                        </p:tav>
                                        <p:tav tm="100000">
                                          <p:val>
                                            <p:strVal val="#ppt_y"/>
                                          </p:val>
                                        </p:tav>
                                      </p:tavLst>
                                    </p:anim>
                                  </p:childTnLst>
                                </p:cTn>
                              </p:par>
                              <p:par>
                                <p:cTn id="10" presetID="1" presetClass="exit" presetSubtype="0" fill="hold" nodeType="withEffect">
                                  <p:stCondLst>
                                    <p:cond delay="3100"/>
                                  </p:stCondLst>
                                  <p:childTnLst>
                                    <p:set>
                                      <p:cBhvr>
                                        <p:cTn id="11" dur="1" fill="hold">
                                          <p:stCondLst>
                                            <p:cond delay="0"/>
                                          </p:stCondLst>
                                        </p:cTn>
                                        <p:tgtEl>
                                          <p:spTgt spid="5"/>
                                        </p:tgtEl>
                                        <p:attrNameLst>
                                          <p:attrName>style.visibility</p:attrName>
                                        </p:attrNameLst>
                                      </p:cBhvr>
                                      <p:to>
                                        <p:strVal val="hidden"/>
                                      </p:to>
                                    </p:set>
                                  </p:childTnLst>
                                </p:cTn>
                              </p:par>
                              <p:par>
                                <p:cTn id="12" presetID="1" presetClass="exit" presetSubtype="0" fill="hold" nodeType="withEffect">
                                  <p:stCondLst>
                                    <p:cond delay="4000"/>
                                  </p:stCondLst>
                                  <p:childTnLst>
                                    <p:set>
                                      <p:cBhvr>
                                        <p:cTn id="13" dur="1" fill="hold">
                                          <p:stCondLst>
                                            <p:cond delay="1249"/>
                                          </p:stCondLst>
                                        </p:cTn>
                                        <p:tgtEl>
                                          <p:spTgt spid="1026"/>
                                        </p:tgtEl>
                                        <p:attrNameLst>
                                          <p:attrName>style.visibility</p:attrName>
                                        </p:attrNameLst>
                                      </p:cBhvr>
                                      <p:to>
                                        <p:strVal val="hidden"/>
                                      </p:to>
                                    </p:set>
                                  </p:childTnLst>
                                </p:cTn>
                              </p:par>
                              <p:par>
                                <p:cTn id="14" presetID="1" presetClass="entr" presetSubtype="0" fill="hold" nodeType="withEffect">
                                  <p:stCondLst>
                                    <p:cond delay="5200"/>
                                  </p:stCondLst>
                                  <p:childTnLst>
                                    <p:set>
                                      <p:cBhvr>
                                        <p:cTn id="15" dur="1" fill="hold">
                                          <p:stCondLst>
                                            <p:cond delay="174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QR-Code zur LernBAR Webseite" title="QR-Code zur LernBAR Websei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731" y="2548458"/>
            <a:ext cx="3052650" cy="3052650"/>
          </a:xfrm>
          <a:prstGeom prst="rect">
            <a:avLst/>
          </a:prstGeom>
        </p:spPr>
      </p:pic>
      <p:sp>
        <p:nvSpPr>
          <p:cNvPr id="5" name="Textfeld 4"/>
          <p:cNvSpPr txBox="1"/>
          <p:nvPr/>
        </p:nvSpPr>
        <p:spPr>
          <a:xfrm>
            <a:off x="7732719" y="5688899"/>
            <a:ext cx="268666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smtClean="0">
                <a:ln>
                  <a:noFill/>
                </a:ln>
                <a:solidFill>
                  <a:srgbClr val="2D6290"/>
                </a:solidFill>
                <a:effectLst/>
                <a:uLnTx/>
                <a:uFillTx/>
                <a:latin typeface="Calibri" panose="020F0502020204030204"/>
                <a:ea typeface="+mn-ea"/>
                <a:cs typeface="+mn-cs"/>
              </a:rPr>
              <a:t>Scannen via QR-Code Reader</a:t>
            </a:r>
          </a:p>
        </p:txBody>
      </p:sp>
      <p:pic>
        <p:nvPicPr>
          <p:cNvPr id="1026" name="Picture 2" descr="Coffee, Cup, Coffee Break, Vac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2886" y="1735810"/>
            <a:ext cx="4572000" cy="3238501"/>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1182886" y="4993240"/>
            <a:ext cx="4572000" cy="957269"/>
          </a:xfrm>
          <a:prstGeom prst="rect">
            <a:avLst/>
          </a:prstGeom>
          <a:solidFill>
            <a:srgbClr val="B0B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smtClean="0">
                <a:ln>
                  <a:noFill/>
                </a:ln>
                <a:solidFill>
                  <a:prstClr val="white"/>
                </a:solidFill>
                <a:effectLst/>
                <a:uLnTx/>
                <a:uFillTx/>
                <a:latin typeface="Calibri" panose="020F0502020204030204"/>
                <a:ea typeface="+mn-ea"/>
                <a:cs typeface="+mn-cs"/>
              </a:rPr>
              <a:t>10:15 geht’s weiter!</a:t>
            </a:r>
            <a:endParaRPr kumimoji="0" lang="de-DE"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feld 7"/>
          <p:cNvSpPr txBox="1"/>
          <p:nvPr/>
        </p:nvSpPr>
        <p:spPr>
          <a:xfrm>
            <a:off x="6421225" y="1655906"/>
            <a:ext cx="4943661" cy="89255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600" b="0" i="0" u="none" strike="noStrike" kern="1200" cap="none" spc="0" normalizeH="0" baseline="0" noProof="0" dirty="0" smtClean="0">
                <a:ln>
                  <a:noFill/>
                </a:ln>
                <a:solidFill>
                  <a:srgbClr val="2D6290"/>
                </a:solidFill>
                <a:effectLst/>
                <a:uLnTx/>
                <a:uFillTx/>
                <a:latin typeface="Calibri" panose="020F0502020204030204"/>
                <a:ea typeface="+mn-ea"/>
                <a:cs typeface="+mn-cs"/>
              </a:rPr>
              <a:t>Besuchen Sie die Projekt-Webseite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600" b="0" i="0" u="none" strike="noStrike" kern="1200" cap="none" spc="0" normalizeH="0" baseline="0" noProof="0" dirty="0" smtClean="0">
                <a:ln>
                  <a:noFill/>
                </a:ln>
                <a:solidFill>
                  <a:srgbClr val="2D6290"/>
                </a:solidFill>
                <a:effectLst/>
                <a:uLnTx/>
                <a:uFillTx/>
                <a:latin typeface="Calibri" panose="020F0502020204030204"/>
                <a:ea typeface="+mn-ea"/>
                <a:cs typeface="+mn-cs"/>
              </a:rPr>
              <a:t>www.projekt-lernbar.de</a:t>
            </a:r>
          </a:p>
        </p:txBody>
      </p:sp>
      <p:sp>
        <p:nvSpPr>
          <p:cNvPr id="9" name="Textfeld 8"/>
          <p:cNvSpPr txBox="1"/>
          <p:nvPr/>
        </p:nvSpPr>
        <p:spPr>
          <a:xfrm>
            <a:off x="0" y="6611779"/>
            <a:ext cx="121920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1000" b="0" i="0" u="none" strike="noStrike" kern="1200" cap="none" spc="0" normalizeH="0" baseline="0" noProof="0" dirty="0" smtClean="0">
                <a:ln>
                  <a:noFill/>
                </a:ln>
                <a:solidFill>
                  <a:srgbClr val="2D6290"/>
                </a:solidFill>
                <a:effectLst/>
                <a:uLnTx/>
                <a:uFillTx/>
                <a:latin typeface="Calibri" panose="020F0502020204030204"/>
                <a:ea typeface="+mn-ea"/>
                <a:cs typeface="+mn-cs"/>
              </a:rPr>
              <a:t>Projekt </a:t>
            </a:r>
            <a:r>
              <a:rPr kumimoji="0" lang="de-DE" sz="1000" b="0" i="0" u="none" strike="noStrike" kern="1200" cap="none" spc="0" normalizeH="0" baseline="0" noProof="0" dirty="0" err="1">
                <a:ln>
                  <a:noFill/>
                </a:ln>
                <a:solidFill>
                  <a:srgbClr val="2D6290"/>
                </a:solidFill>
                <a:effectLst/>
                <a:uLnTx/>
                <a:uFillTx/>
                <a:latin typeface="Calibri" panose="020F0502020204030204"/>
                <a:ea typeface="+mn-ea"/>
                <a:cs typeface="+mn-cs"/>
              </a:rPr>
              <a:t>L</a:t>
            </a:r>
            <a:r>
              <a:rPr kumimoji="0" lang="de-DE" sz="1000" b="0" i="0" u="none" strike="noStrike" kern="1200" cap="none" spc="0" normalizeH="0" baseline="0" noProof="0" dirty="0" err="1" smtClean="0">
                <a:ln>
                  <a:noFill/>
                </a:ln>
                <a:solidFill>
                  <a:srgbClr val="2D6290"/>
                </a:solidFill>
                <a:effectLst/>
                <a:uLnTx/>
                <a:uFillTx/>
                <a:latin typeface="Calibri" panose="020F0502020204030204"/>
                <a:ea typeface="+mn-ea"/>
                <a:cs typeface="+mn-cs"/>
              </a:rPr>
              <a:t>ernBAR</a:t>
            </a:r>
            <a:r>
              <a:rPr kumimoji="0" lang="de-DE" sz="1000" b="0" i="0" u="none" strike="noStrike" kern="1200" cap="none" spc="0" normalizeH="0" baseline="0" noProof="0" dirty="0" smtClean="0">
                <a:ln>
                  <a:noFill/>
                </a:ln>
                <a:solidFill>
                  <a:srgbClr val="2D6290"/>
                </a:solidFill>
                <a:effectLst/>
                <a:uLnTx/>
                <a:uFillTx/>
                <a:latin typeface="Calibri" panose="020F0502020204030204"/>
                <a:ea typeface="+mn-ea"/>
                <a:cs typeface="+mn-cs"/>
              </a:rPr>
              <a:t> | Tagung: Berufsbildung 4.0 – Alles ist lernbar? – Konzepte und Perspektiven neuer Lernmethoden | 24.06.21 </a:t>
            </a:r>
            <a:endParaRPr kumimoji="0" lang="de-DE" sz="1000" b="0" i="0" u="none" strike="noStrike" kern="1200" cap="none" spc="0" normalizeH="0" baseline="0" noProof="0" dirty="0">
              <a:ln>
                <a:noFill/>
              </a:ln>
              <a:solidFill>
                <a:srgbClr val="2D629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168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p:txBody>
          <a:bodyPr>
            <a:noAutofit/>
          </a:bodyPr>
          <a:lstStyle/>
          <a:p>
            <a:r>
              <a:rPr lang="de-DE" dirty="0" smtClean="0"/>
              <a:t>Agenda Vortrag</a:t>
            </a:r>
            <a:endParaRPr lang="de-DE" dirty="0"/>
          </a:p>
        </p:txBody>
      </p:sp>
      <p:sp>
        <p:nvSpPr>
          <p:cNvPr id="3" name="Textplatzhalter 2"/>
          <p:cNvSpPr>
            <a:spLocks noGrp="1"/>
          </p:cNvSpPr>
          <p:nvPr>
            <p:ph type="body" sz="quarter" idx="13"/>
          </p:nvPr>
        </p:nvSpPr>
        <p:spPr/>
        <p:txBody>
          <a:bodyPr>
            <a:normAutofit fontScale="92500" lnSpcReduction="10000"/>
          </a:bodyPr>
          <a:lstStyle/>
          <a:p>
            <a:pPr lvl="0">
              <a:lnSpc>
                <a:spcPct val="110000"/>
              </a:lnSpc>
            </a:pPr>
            <a:r>
              <a:rPr lang="de-DE" sz="2400" dirty="0">
                <a:solidFill>
                  <a:prstClr val="black"/>
                </a:solidFill>
                <a:latin typeface="Akkurat" panose="02000503040000020004" pitchFamily="2" charset="0"/>
              </a:rPr>
              <a:t>Projektziele</a:t>
            </a:r>
          </a:p>
          <a:p>
            <a:pPr lvl="0">
              <a:lnSpc>
                <a:spcPct val="110000"/>
              </a:lnSpc>
            </a:pPr>
            <a:r>
              <a:rPr lang="de-DE" sz="2400" dirty="0" err="1" smtClean="0">
                <a:solidFill>
                  <a:prstClr val="black"/>
                </a:solidFill>
                <a:latin typeface="Akkurat" panose="02000503040000020004" pitchFamily="2" charset="0"/>
              </a:rPr>
              <a:t>Augmented</a:t>
            </a:r>
            <a:r>
              <a:rPr lang="de-DE" sz="2400" dirty="0" smtClean="0">
                <a:solidFill>
                  <a:prstClr val="black"/>
                </a:solidFill>
                <a:latin typeface="Akkurat" panose="02000503040000020004" pitchFamily="2" charset="0"/>
              </a:rPr>
              <a:t> Reality als Perspektive</a:t>
            </a:r>
          </a:p>
          <a:p>
            <a:pPr lvl="0">
              <a:lnSpc>
                <a:spcPct val="110000"/>
              </a:lnSpc>
            </a:pPr>
            <a:r>
              <a:rPr lang="de-DE" sz="2400" dirty="0" err="1" smtClean="0">
                <a:solidFill>
                  <a:prstClr val="black"/>
                </a:solidFill>
                <a:latin typeface="Akkurat" panose="02000503040000020004" pitchFamily="2" charset="0"/>
              </a:rPr>
              <a:t>LernBAR</a:t>
            </a:r>
            <a:r>
              <a:rPr lang="de-DE" sz="2400" dirty="0" smtClean="0">
                <a:solidFill>
                  <a:prstClr val="black"/>
                </a:solidFill>
                <a:latin typeface="Akkurat" panose="02000503040000020004" pitchFamily="2" charset="0"/>
              </a:rPr>
              <a:t> Konzept</a:t>
            </a:r>
            <a:endParaRPr lang="de-DE" sz="2400" dirty="0">
              <a:solidFill>
                <a:prstClr val="black"/>
              </a:solidFill>
              <a:latin typeface="Akkurat" panose="02000503040000020004" pitchFamily="2" charset="0"/>
            </a:endParaRPr>
          </a:p>
          <a:p>
            <a:pPr lvl="0">
              <a:lnSpc>
                <a:spcPct val="110000"/>
              </a:lnSpc>
            </a:pPr>
            <a:r>
              <a:rPr lang="de-DE" sz="2400" dirty="0"/>
              <a:t>Lernen mit </a:t>
            </a:r>
            <a:r>
              <a:rPr lang="de-DE" sz="2400" dirty="0" err="1" smtClean="0"/>
              <a:t>LernBAR</a:t>
            </a:r>
            <a:endParaRPr lang="de-DE" sz="2400" dirty="0" smtClean="0">
              <a:solidFill>
                <a:prstClr val="black"/>
              </a:solidFill>
              <a:latin typeface="Akkurat" panose="02000503040000020004" pitchFamily="2" charset="0"/>
            </a:endParaRPr>
          </a:p>
          <a:p>
            <a:pPr lvl="0">
              <a:lnSpc>
                <a:spcPct val="110000"/>
              </a:lnSpc>
            </a:pPr>
            <a:r>
              <a:rPr lang="de-DE" sz="2400" dirty="0" smtClean="0"/>
              <a:t>Lehren </a:t>
            </a:r>
            <a:r>
              <a:rPr lang="de-DE" sz="2400" dirty="0"/>
              <a:t>mit </a:t>
            </a:r>
            <a:r>
              <a:rPr lang="de-DE" sz="2400" dirty="0" err="1" smtClean="0"/>
              <a:t>LernBAR</a:t>
            </a:r>
            <a:endParaRPr lang="de-DE" sz="2400" dirty="0"/>
          </a:p>
          <a:p>
            <a:pPr lvl="0">
              <a:lnSpc>
                <a:spcPct val="110000"/>
              </a:lnSpc>
            </a:pPr>
            <a:r>
              <a:rPr lang="de-DE" sz="2400" dirty="0" smtClean="0">
                <a:solidFill>
                  <a:prstClr val="black"/>
                </a:solidFill>
                <a:latin typeface="Akkurat" panose="02000503040000020004" pitchFamily="2" charset="0"/>
              </a:rPr>
              <a:t>Bewertung: Erprobung </a:t>
            </a:r>
            <a:r>
              <a:rPr lang="de-DE" sz="2400" dirty="0">
                <a:solidFill>
                  <a:prstClr val="black"/>
                </a:solidFill>
                <a:latin typeface="Akkurat" panose="02000503040000020004" pitchFamily="2" charset="0"/>
              </a:rPr>
              <a:t>und </a:t>
            </a:r>
            <a:r>
              <a:rPr lang="de-DE" sz="2400" dirty="0" smtClean="0">
                <a:solidFill>
                  <a:prstClr val="black"/>
                </a:solidFill>
                <a:latin typeface="Akkurat" panose="02000503040000020004" pitchFamily="2" charset="0"/>
              </a:rPr>
              <a:t>Evaluation</a:t>
            </a:r>
          </a:p>
          <a:p>
            <a:pPr>
              <a:lnSpc>
                <a:spcPct val="110000"/>
              </a:lnSpc>
            </a:pPr>
            <a:r>
              <a:rPr lang="de-DE" sz="2400" dirty="0">
                <a:solidFill>
                  <a:prstClr val="black"/>
                </a:solidFill>
                <a:latin typeface="Akkurat" panose="02000503040000020004" pitchFamily="2" charset="0"/>
              </a:rPr>
              <a:t>Erfahrungen und </a:t>
            </a:r>
            <a:r>
              <a:rPr lang="de-DE" sz="2400" dirty="0" smtClean="0">
                <a:solidFill>
                  <a:prstClr val="black"/>
                </a:solidFill>
                <a:latin typeface="Akkurat" panose="02000503040000020004" pitchFamily="2" charset="0"/>
              </a:rPr>
              <a:t>Berichte aus der Praxis</a:t>
            </a:r>
            <a:endParaRPr lang="de-DE" sz="2400" dirty="0">
              <a:solidFill>
                <a:prstClr val="black"/>
              </a:solidFill>
              <a:latin typeface="Akkurat" panose="02000503040000020004" pitchFamily="2" charset="0"/>
            </a:endParaRPr>
          </a:p>
          <a:p>
            <a:pPr lvl="0">
              <a:lnSpc>
                <a:spcPct val="110000"/>
              </a:lnSpc>
            </a:pPr>
            <a:r>
              <a:rPr lang="de-DE" sz="2400" dirty="0" smtClean="0">
                <a:solidFill>
                  <a:prstClr val="black"/>
                </a:solidFill>
                <a:latin typeface="Akkurat" panose="02000503040000020004" pitchFamily="2" charset="0"/>
              </a:rPr>
              <a:t>Fazit</a:t>
            </a:r>
          </a:p>
          <a:p>
            <a:pPr lvl="0">
              <a:lnSpc>
                <a:spcPct val="110000"/>
              </a:lnSpc>
            </a:pPr>
            <a:r>
              <a:rPr lang="de-DE" sz="2400" dirty="0" smtClean="0">
                <a:solidFill>
                  <a:prstClr val="black"/>
                </a:solidFill>
                <a:latin typeface="Akkurat" panose="02000503040000020004" pitchFamily="2" charset="0"/>
              </a:rPr>
              <a:t>Webseite</a:t>
            </a:r>
            <a:endParaRPr lang="de-DE" sz="2400" dirty="0">
              <a:solidFill>
                <a:prstClr val="black"/>
              </a:solidFill>
              <a:latin typeface="Akkurat" panose="02000503040000020004" pitchFamily="2" charset="0"/>
            </a:endParaRPr>
          </a:p>
          <a:p>
            <a:pPr lvl="0">
              <a:lnSpc>
                <a:spcPct val="110000"/>
              </a:lnSpc>
            </a:pPr>
            <a:r>
              <a:rPr lang="de-DE" sz="2400" dirty="0" smtClean="0">
                <a:solidFill>
                  <a:prstClr val="black"/>
                </a:solidFill>
                <a:latin typeface="Akkurat" panose="02000503040000020004" pitchFamily="2" charset="0"/>
              </a:rPr>
              <a:t>Literatur</a:t>
            </a:r>
            <a:endParaRPr lang="de-DE" sz="2400" dirty="0">
              <a:solidFill>
                <a:prstClr val="black"/>
              </a:solidFill>
              <a:latin typeface="Akkurat" panose="02000503040000020004" pitchFamily="2" charset="0"/>
            </a:endParaRPr>
          </a:p>
        </p:txBody>
      </p:sp>
    </p:spTree>
    <p:extLst>
      <p:ext uri="{BB962C8B-B14F-4D97-AF65-F5344CB8AC3E}">
        <p14:creationId xmlns:p14="http://schemas.microsoft.com/office/powerpoint/2010/main" val="3414107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DE" dirty="0" smtClean="0"/>
              <a:t>Projektziele</a:t>
            </a:r>
            <a:endParaRPr lang="de-DE" dirty="0">
              <a:solidFill>
                <a:srgbClr val="FF0000"/>
              </a:solidFill>
            </a:endParaRPr>
          </a:p>
        </p:txBody>
      </p:sp>
      <p:sp>
        <p:nvSpPr>
          <p:cNvPr id="7" name="Textplatzhalter 6"/>
          <p:cNvSpPr>
            <a:spLocks noGrp="1"/>
          </p:cNvSpPr>
          <p:nvPr>
            <p:ph type="body" sz="quarter" idx="13"/>
          </p:nvPr>
        </p:nvSpPr>
        <p:spPr>
          <a:xfrm>
            <a:off x="2306594" y="1859570"/>
            <a:ext cx="5033658" cy="4732819"/>
          </a:xfrm>
        </p:spPr>
        <p:txBody>
          <a:bodyPr>
            <a:noAutofit/>
          </a:bodyPr>
          <a:lstStyle/>
          <a:p>
            <a:pPr>
              <a:lnSpc>
                <a:spcPct val="100000"/>
              </a:lnSpc>
            </a:pPr>
            <a:r>
              <a:rPr lang="de-DE" sz="2400" dirty="0" err="1" smtClean="0">
                <a:solidFill>
                  <a:prstClr val="black"/>
                </a:solidFill>
                <a:latin typeface="Akkurat" panose="02000503040000020004" pitchFamily="2" charset="0"/>
              </a:rPr>
              <a:t>Augmented</a:t>
            </a:r>
            <a:r>
              <a:rPr lang="de-DE" sz="2400" dirty="0" smtClean="0">
                <a:solidFill>
                  <a:prstClr val="black"/>
                </a:solidFill>
                <a:latin typeface="Akkurat" panose="02000503040000020004" pitchFamily="2" charset="0"/>
              </a:rPr>
              <a:t> </a:t>
            </a:r>
            <a:r>
              <a:rPr lang="de-DE" sz="2400" dirty="0">
                <a:solidFill>
                  <a:prstClr val="black"/>
                </a:solidFill>
                <a:latin typeface="Akkurat" panose="02000503040000020004" pitchFamily="2" charset="0"/>
              </a:rPr>
              <a:t>R</a:t>
            </a:r>
            <a:r>
              <a:rPr lang="de-DE" sz="2400" dirty="0" smtClean="0">
                <a:solidFill>
                  <a:prstClr val="black"/>
                </a:solidFill>
                <a:latin typeface="Akkurat" panose="02000503040000020004" pitchFamily="2" charset="0"/>
              </a:rPr>
              <a:t>eality (AR</a:t>
            </a:r>
            <a:r>
              <a:rPr lang="de-DE" sz="2400" dirty="0">
                <a:solidFill>
                  <a:prstClr val="black"/>
                </a:solidFill>
                <a:latin typeface="Akkurat" panose="02000503040000020004" pitchFamily="2" charset="0"/>
              </a:rPr>
              <a:t>) </a:t>
            </a:r>
            <a:r>
              <a:rPr lang="de-DE" sz="2400" dirty="0" smtClean="0">
                <a:solidFill>
                  <a:prstClr val="black"/>
                </a:solidFill>
                <a:latin typeface="Akkurat" panose="02000503040000020004" pitchFamily="2" charset="0"/>
              </a:rPr>
              <a:t>als </a:t>
            </a:r>
            <a:r>
              <a:rPr lang="de-DE" sz="2400" dirty="0">
                <a:solidFill>
                  <a:prstClr val="black"/>
                </a:solidFill>
                <a:latin typeface="Akkurat" panose="02000503040000020004" pitchFamily="2" charset="0"/>
              </a:rPr>
              <a:t>L</a:t>
            </a:r>
            <a:r>
              <a:rPr lang="de-DE" sz="2400" dirty="0" smtClean="0">
                <a:solidFill>
                  <a:prstClr val="black"/>
                </a:solidFill>
                <a:latin typeface="Akkurat" panose="02000503040000020004" pitchFamily="2" charset="0"/>
              </a:rPr>
              <a:t>ernmethode erforschen</a:t>
            </a:r>
          </a:p>
          <a:p>
            <a:pPr>
              <a:lnSpc>
                <a:spcPct val="100000"/>
              </a:lnSpc>
            </a:pPr>
            <a:r>
              <a:rPr lang="de-DE" sz="2400" dirty="0" smtClean="0">
                <a:solidFill>
                  <a:prstClr val="black"/>
                </a:solidFill>
                <a:latin typeface="Akkurat" panose="02000503040000020004" pitchFamily="2" charset="0"/>
              </a:rPr>
              <a:t>Praxisnahes, niedrigschwelliges Lernangebot entwickeln</a:t>
            </a:r>
          </a:p>
          <a:p>
            <a:pPr lvl="1">
              <a:lnSpc>
                <a:spcPct val="100000"/>
              </a:lnSpc>
            </a:pPr>
            <a:r>
              <a:rPr lang="de-DE" sz="2000" dirty="0" smtClean="0">
                <a:solidFill>
                  <a:prstClr val="black"/>
                </a:solidFill>
                <a:latin typeface="Akkurat" panose="02000503040000020004" pitchFamily="2" charset="0"/>
              </a:rPr>
              <a:t>Lernplattform + App</a:t>
            </a:r>
            <a:endParaRPr lang="de-DE" sz="2000" dirty="0">
              <a:solidFill>
                <a:prstClr val="black"/>
              </a:solidFill>
              <a:latin typeface="Akkurat" panose="02000503040000020004" pitchFamily="2" charset="0"/>
            </a:endParaRPr>
          </a:p>
          <a:p>
            <a:pPr>
              <a:lnSpc>
                <a:spcPct val="100000"/>
              </a:lnSpc>
            </a:pPr>
            <a:r>
              <a:rPr lang="de-DE" sz="2400" dirty="0" smtClean="0">
                <a:solidFill>
                  <a:prstClr val="black"/>
                </a:solidFill>
                <a:latin typeface="Akkurat" panose="02000503040000020004" pitchFamily="2" charset="0"/>
              </a:rPr>
              <a:t>Perspektiven für Teilhabe </a:t>
            </a:r>
            <a:r>
              <a:rPr lang="de-DE" sz="2400" dirty="0">
                <a:solidFill>
                  <a:prstClr val="black"/>
                </a:solidFill>
                <a:latin typeface="Akkurat" panose="02000503040000020004" pitchFamily="2" charset="0"/>
              </a:rPr>
              <a:t>an beruflicher </a:t>
            </a:r>
            <a:r>
              <a:rPr lang="de-DE" sz="2400" dirty="0" smtClean="0">
                <a:solidFill>
                  <a:prstClr val="black"/>
                </a:solidFill>
                <a:latin typeface="Akkurat" panose="02000503040000020004" pitchFamily="2" charset="0"/>
              </a:rPr>
              <a:t>Bildung schaffen</a:t>
            </a:r>
          </a:p>
          <a:p>
            <a:pPr>
              <a:lnSpc>
                <a:spcPct val="100000"/>
              </a:lnSpc>
            </a:pPr>
            <a:r>
              <a:rPr lang="de-DE" sz="2400" dirty="0" smtClean="0">
                <a:solidFill>
                  <a:prstClr val="black"/>
                </a:solidFill>
                <a:latin typeface="Akkurat" panose="02000503040000020004" pitchFamily="2" charset="0"/>
              </a:rPr>
              <a:t>Hauswirtschaftliche Ausbildung modernisieren</a:t>
            </a:r>
          </a:p>
          <a:p>
            <a:pPr>
              <a:lnSpc>
                <a:spcPct val="100000"/>
              </a:lnSpc>
            </a:pPr>
            <a:r>
              <a:rPr lang="de-DE" sz="2400" dirty="0" smtClean="0">
                <a:solidFill>
                  <a:prstClr val="black"/>
                </a:solidFill>
                <a:latin typeface="Akkurat" panose="02000503040000020004" pitchFamily="2" charset="0"/>
              </a:rPr>
              <a:t>Digitale Lern- &amp; Lehrkompetenzen stärken</a:t>
            </a:r>
            <a:endParaRPr lang="de-DE" sz="2400" dirty="0">
              <a:solidFill>
                <a:prstClr val="black"/>
              </a:solidFill>
              <a:latin typeface="Akkurat" panose="02000503040000020004" pitchFamily="2" charset="0"/>
            </a:endParaRPr>
          </a:p>
        </p:txBody>
      </p:sp>
      <p:pic>
        <p:nvPicPr>
          <p:cNvPr id="6" name="Picture 2" descr="Dartscheibe, Pfeile, Ziel" title="Abbildung Dartscheibe, Pfeile, Ziel"/>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9785" r="23998"/>
          <a:stretch/>
        </p:blipFill>
        <p:spPr bwMode="auto">
          <a:xfrm>
            <a:off x="7451124" y="2010969"/>
            <a:ext cx="4400086" cy="44300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962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de-DE" dirty="0" err="1" smtClean="0"/>
              <a:t>Augmented</a:t>
            </a:r>
            <a:r>
              <a:rPr lang="de-DE" dirty="0" smtClean="0"/>
              <a:t> Reality: Neue Perspektiven</a:t>
            </a:r>
            <a:endParaRPr lang="de-DE" dirty="0"/>
          </a:p>
        </p:txBody>
      </p:sp>
      <p:sp>
        <p:nvSpPr>
          <p:cNvPr id="2" name="Textplatzhalter 1"/>
          <p:cNvSpPr>
            <a:spLocks noGrp="1"/>
          </p:cNvSpPr>
          <p:nvPr>
            <p:ph type="body" sz="quarter" idx="13"/>
          </p:nvPr>
        </p:nvSpPr>
        <p:spPr>
          <a:xfrm>
            <a:off x="2306594" y="1859570"/>
            <a:ext cx="5308991" cy="4732819"/>
          </a:xfrm>
        </p:spPr>
        <p:txBody>
          <a:bodyPr>
            <a:normAutofit lnSpcReduction="10000"/>
          </a:bodyPr>
          <a:lstStyle/>
          <a:p>
            <a:pPr marL="0" indent="0">
              <a:lnSpc>
                <a:spcPct val="100000"/>
              </a:lnSpc>
              <a:spcBef>
                <a:spcPts val="0"/>
              </a:spcBef>
              <a:buNone/>
              <a:defRPr/>
            </a:pPr>
            <a:r>
              <a:rPr lang="de-DE" sz="2400" dirty="0" smtClean="0">
                <a:solidFill>
                  <a:srgbClr val="2D6290"/>
                </a:solidFill>
              </a:rPr>
              <a:t>a.) Neue „Sicht“ auf Lerninhalte</a:t>
            </a:r>
          </a:p>
          <a:p>
            <a:pPr>
              <a:lnSpc>
                <a:spcPct val="100000"/>
              </a:lnSpc>
              <a:spcBef>
                <a:spcPts val="0"/>
              </a:spcBef>
              <a:defRPr/>
            </a:pPr>
            <a:r>
              <a:rPr lang="de-DE" sz="2400" dirty="0" smtClean="0"/>
              <a:t>Brille mit getönten Gläsern und </a:t>
            </a:r>
            <a:r>
              <a:rPr lang="de-DE" sz="2400" dirty="0"/>
              <a:t>P</a:t>
            </a:r>
            <a:r>
              <a:rPr lang="de-DE" sz="2400" dirty="0" smtClean="0"/>
              <a:t>rojektionen</a:t>
            </a:r>
          </a:p>
          <a:p>
            <a:pPr>
              <a:lnSpc>
                <a:spcPct val="100000"/>
              </a:lnSpc>
              <a:spcBef>
                <a:spcPts val="0"/>
              </a:spcBef>
              <a:defRPr/>
            </a:pPr>
            <a:r>
              <a:rPr lang="de-DE" sz="2400" dirty="0" smtClean="0"/>
              <a:t>Adaption für Tablet</a:t>
            </a:r>
          </a:p>
          <a:p>
            <a:pPr>
              <a:lnSpc>
                <a:spcPct val="100000"/>
              </a:lnSpc>
              <a:spcBef>
                <a:spcPts val="0"/>
              </a:spcBef>
              <a:defRPr/>
            </a:pPr>
            <a:r>
              <a:rPr lang="de-DE" sz="2400" dirty="0" smtClean="0"/>
              <a:t>Erweiterung der realen </a:t>
            </a:r>
            <a:r>
              <a:rPr lang="de-DE" sz="2400" dirty="0"/>
              <a:t>Umgebung (z.B. Arbeitsplatz</a:t>
            </a:r>
            <a:r>
              <a:rPr lang="de-DE" sz="2400" dirty="0" smtClean="0"/>
              <a:t>)</a:t>
            </a:r>
            <a:br>
              <a:rPr lang="de-DE" sz="2400" dirty="0" smtClean="0"/>
            </a:br>
            <a:endParaRPr lang="de-DE" sz="2400" dirty="0" smtClean="0"/>
          </a:p>
          <a:p>
            <a:pPr marL="0" indent="0">
              <a:lnSpc>
                <a:spcPct val="100000"/>
              </a:lnSpc>
              <a:spcBef>
                <a:spcPts val="0"/>
              </a:spcBef>
              <a:buNone/>
              <a:defRPr/>
            </a:pPr>
            <a:r>
              <a:rPr lang="de-DE" sz="2400" dirty="0" smtClean="0">
                <a:solidFill>
                  <a:srgbClr val="2D6290"/>
                </a:solidFill>
              </a:rPr>
              <a:t>b.) Neue Möglichkeiten für Zielgruppe</a:t>
            </a:r>
          </a:p>
          <a:p>
            <a:pPr>
              <a:lnSpc>
                <a:spcPct val="100000"/>
              </a:lnSpc>
              <a:spcBef>
                <a:spcPts val="0"/>
              </a:spcBef>
              <a:defRPr/>
            </a:pPr>
            <a:r>
              <a:rPr lang="de-DE" sz="2400" dirty="0" smtClean="0"/>
              <a:t>Praxisnah, binnendifferenziert, flexibel</a:t>
            </a:r>
            <a:br>
              <a:rPr lang="de-DE" sz="2400" dirty="0" smtClean="0"/>
            </a:br>
            <a:endParaRPr lang="de-DE" sz="2400" dirty="0" smtClean="0"/>
          </a:p>
          <a:p>
            <a:pPr marL="0" indent="0">
              <a:lnSpc>
                <a:spcPct val="100000"/>
              </a:lnSpc>
              <a:spcBef>
                <a:spcPts val="0"/>
              </a:spcBef>
              <a:buNone/>
              <a:defRPr/>
            </a:pPr>
            <a:r>
              <a:rPr lang="de-DE" sz="2400" dirty="0">
                <a:solidFill>
                  <a:srgbClr val="2D6290"/>
                </a:solidFill>
              </a:rPr>
              <a:t>c</a:t>
            </a:r>
            <a:r>
              <a:rPr lang="de-DE" sz="2400" dirty="0" smtClean="0">
                <a:solidFill>
                  <a:srgbClr val="2D6290"/>
                </a:solidFill>
              </a:rPr>
              <a:t>.) Erneuerung der Hauswirtschaft</a:t>
            </a:r>
          </a:p>
          <a:p>
            <a:pPr>
              <a:lnSpc>
                <a:spcPct val="100000"/>
              </a:lnSpc>
              <a:spcBef>
                <a:spcPts val="0"/>
              </a:spcBef>
              <a:defRPr/>
            </a:pPr>
            <a:r>
              <a:rPr lang="de-DE" sz="2400" dirty="0" smtClean="0"/>
              <a:t>Modernisierung Image und Lehre</a:t>
            </a:r>
          </a:p>
        </p:txBody>
      </p:sp>
      <p:pic>
        <p:nvPicPr>
          <p:cNvPr id="9" name="Grafik 8" descr="Fotomontage AR in der Küche. Ein Auszubildender nutzt die Startseite der AR App auf dem Tablet und eine Auszubildende nutzt die AR App auf der Hololens und blickt auf die fotomontierte Startseite." title="Fotomontage AR auf Hololens und Tablet in der Küche"/>
          <p:cNvPicPr>
            <a:picLocks noChangeAspect="1"/>
          </p:cNvPicPr>
          <p:nvPr/>
        </p:nvPicPr>
        <p:blipFill rotWithShape="1">
          <a:blip r:embed="rId3" cstate="print">
            <a:extLst>
              <a:ext uri="{28A0092B-C50C-407E-A947-70E740481C1C}">
                <a14:useLocalDpi xmlns:a14="http://schemas.microsoft.com/office/drawing/2010/main" val="0"/>
              </a:ext>
            </a:extLst>
          </a:blip>
          <a:srcRect t="5395"/>
          <a:stretch/>
        </p:blipFill>
        <p:spPr>
          <a:xfrm>
            <a:off x="7615585" y="2816305"/>
            <a:ext cx="2732925" cy="3447311"/>
          </a:xfrm>
          <a:prstGeom prst="rect">
            <a:avLst/>
          </a:prstGeom>
        </p:spPr>
      </p:pic>
      <p:pic>
        <p:nvPicPr>
          <p:cNvPr id="6" name="Grafik 5" descr="Fotomontage Auszubildende im bereich Wäsche nutzt die Hololens." title="Fotomontage Holole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5322" y="1859570"/>
            <a:ext cx="2738601" cy="20539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634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LernBAR</a:t>
            </a:r>
            <a:r>
              <a:rPr lang="de-DE" dirty="0"/>
              <a:t> </a:t>
            </a:r>
            <a:r>
              <a:rPr lang="de-DE" dirty="0" smtClean="0"/>
              <a:t>Konzept</a:t>
            </a:r>
            <a:endParaRPr lang="de-DE" sz="1800" dirty="0"/>
          </a:p>
        </p:txBody>
      </p:sp>
      <p:sp>
        <p:nvSpPr>
          <p:cNvPr id="5" name="Pfeil nach rechts 4" descr="Pfeil von links nach rechts: Zielgruppe, Lernziel, Methode, Technische Komponente" title="Pfeil von links nach rechts"/>
          <p:cNvSpPr/>
          <p:nvPr/>
        </p:nvSpPr>
        <p:spPr>
          <a:xfrm>
            <a:off x="2302475" y="1599980"/>
            <a:ext cx="9782433" cy="835742"/>
          </a:xfrm>
          <a:prstGeom prst="rightArrow">
            <a:avLst>
              <a:gd name="adj1" fmla="val 50000"/>
              <a:gd name="adj2" fmla="val 33736"/>
            </a:avLst>
          </a:prstGeom>
          <a:solidFill>
            <a:srgbClr val="2D6290"/>
          </a:solidFill>
          <a:ln>
            <a:solidFill>
              <a:srgbClr val="2D62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4" name="Tabelle 3" descr="Tabelle Zielgruppe, Lernziel, didaktische Methode, Technische Komponente" title="Tabelle Zielgruppe, Lernziel, didaktische Methode, Technische Komponente"/>
          <p:cNvGraphicFramePr>
            <a:graphicFrameLocks noGrp="1"/>
          </p:cNvGraphicFramePr>
          <p:nvPr>
            <p:extLst>
              <p:ext uri="{D42A27DB-BD31-4B8C-83A1-F6EECF244321}">
                <p14:modId xmlns:p14="http://schemas.microsoft.com/office/powerpoint/2010/main" val="3137291628"/>
              </p:ext>
            </p:extLst>
          </p:nvPr>
        </p:nvGraphicFramePr>
        <p:xfrm>
          <a:off x="2306595" y="1794716"/>
          <a:ext cx="9495135" cy="3893194"/>
        </p:xfrm>
        <a:graphic>
          <a:graphicData uri="http://schemas.openxmlformats.org/drawingml/2006/table">
            <a:tbl>
              <a:tblPr firstRow="1" bandRow="1">
                <a:tableStyleId>{B301B821-A1FF-4177-AEE7-76D212191A09}</a:tableStyleId>
              </a:tblPr>
              <a:tblGrid>
                <a:gridCol w="2357397">
                  <a:extLst>
                    <a:ext uri="{9D8B030D-6E8A-4147-A177-3AD203B41FA5}">
                      <a16:colId xmlns:a16="http://schemas.microsoft.com/office/drawing/2014/main" val="2635217293"/>
                    </a:ext>
                  </a:extLst>
                </a:gridCol>
                <a:gridCol w="2357397">
                  <a:extLst>
                    <a:ext uri="{9D8B030D-6E8A-4147-A177-3AD203B41FA5}">
                      <a16:colId xmlns:a16="http://schemas.microsoft.com/office/drawing/2014/main" val="3455857683"/>
                    </a:ext>
                  </a:extLst>
                </a:gridCol>
                <a:gridCol w="2319276">
                  <a:extLst>
                    <a:ext uri="{9D8B030D-6E8A-4147-A177-3AD203B41FA5}">
                      <a16:colId xmlns:a16="http://schemas.microsoft.com/office/drawing/2014/main" val="3083320569"/>
                    </a:ext>
                  </a:extLst>
                </a:gridCol>
                <a:gridCol w="1235596">
                  <a:extLst>
                    <a:ext uri="{9D8B030D-6E8A-4147-A177-3AD203B41FA5}">
                      <a16:colId xmlns:a16="http://schemas.microsoft.com/office/drawing/2014/main" val="619158184"/>
                    </a:ext>
                  </a:extLst>
                </a:gridCol>
                <a:gridCol w="1225469">
                  <a:extLst>
                    <a:ext uri="{9D8B030D-6E8A-4147-A177-3AD203B41FA5}">
                      <a16:colId xmlns:a16="http://schemas.microsoft.com/office/drawing/2014/main" val="3470765150"/>
                    </a:ext>
                  </a:extLst>
                </a:gridCol>
              </a:tblGrid>
              <a:tr h="4138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b="0" dirty="0"/>
                        <a:t>Zielgruppe </a:t>
                      </a:r>
                      <a:r>
                        <a:rPr lang="de-DE" sz="2800" b="0" dirty="0">
                          <a:sym typeface="Webdings" panose="05030102010509060703" pitchFamily="18" charset="2"/>
                        </a:rPr>
                        <a:t></a:t>
                      </a:r>
                      <a:endParaRPr lang="de-DE" sz="2000" b="0" dirty="0"/>
                    </a:p>
                  </a:txBody>
                  <a:tcPr anchor="ctr">
                    <a:lnL w="38100" cap="flat" cmpd="sng" algn="ctr">
                      <a:solidFill>
                        <a:srgbClr val="2D6290"/>
                      </a:solidFill>
                      <a:prstDash val="solid"/>
                      <a:round/>
                      <a:headEnd type="none" w="med" len="med"/>
                      <a:tailEnd type="none" w="med" len="med"/>
                    </a:lnL>
                    <a:lnR w="38100" cap="flat" cmpd="sng" algn="ctr">
                      <a:solidFill>
                        <a:srgbClr val="2D6290"/>
                      </a:solidFill>
                      <a:prstDash val="solid"/>
                      <a:round/>
                      <a:headEnd type="none" w="med" len="med"/>
                      <a:tailEnd type="none" w="med" len="med"/>
                    </a:lnR>
                    <a:lnT w="38100" cap="flat" cmpd="sng" algn="ctr">
                      <a:solidFill>
                        <a:srgbClr val="2D6290"/>
                      </a:solidFill>
                      <a:prstDash val="solid"/>
                      <a:round/>
                      <a:headEnd type="none" w="med" len="med"/>
                      <a:tailEnd type="none" w="med" len="med"/>
                    </a:lnT>
                    <a:lnB w="38100" cap="flat" cmpd="sng" algn="ctr">
                      <a:solidFill>
                        <a:srgbClr val="2D6290"/>
                      </a:solidFill>
                      <a:prstDash val="solid"/>
                      <a:round/>
                      <a:headEnd type="none" w="med" len="med"/>
                      <a:tailEnd type="none" w="med" len="med"/>
                    </a:lnB>
                    <a:lnTlToBr w="12700" cmpd="sng">
                      <a:noFill/>
                      <a:prstDash val="solid"/>
                    </a:lnTlToBr>
                    <a:lnBlToTr w="12700" cmpd="sng">
                      <a:noFill/>
                      <a:prstDash val="solid"/>
                    </a:lnBlToTr>
                    <a:solidFill>
                      <a:srgbClr val="2D629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b="0" dirty="0"/>
                        <a:t>Lernziel</a:t>
                      </a:r>
                      <a:r>
                        <a:rPr lang="de-DE" sz="2400" b="0" dirty="0">
                          <a:sym typeface="Webdings" panose="05030102010509060703" pitchFamily="18" charset="2"/>
                        </a:rPr>
                        <a:t></a:t>
                      </a:r>
                      <a:endParaRPr lang="de-DE" b="0" dirty="0"/>
                    </a:p>
                  </a:txBody>
                  <a:tcPr anchor="ctr">
                    <a:lnL w="38100" cap="flat" cmpd="sng" algn="ctr">
                      <a:solidFill>
                        <a:srgbClr val="2D6290"/>
                      </a:solidFill>
                      <a:prstDash val="solid"/>
                      <a:round/>
                      <a:headEnd type="none" w="med" len="med"/>
                      <a:tailEnd type="none" w="med" len="med"/>
                    </a:lnL>
                    <a:lnR w="38100" cap="flat" cmpd="sng" algn="ctr">
                      <a:solidFill>
                        <a:srgbClr val="2D6290"/>
                      </a:solidFill>
                      <a:prstDash val="solid"/>
                      <a:round/>
                      <a:headEnd type="none" w="med" len="med"/>
                      <a:tailEnd type="none" w="med" len="med"/>
                    </a:lnR>
                    <a:lnT w="38100" cap="flat" cmpd="sng" algn="ctr">
                      <a:solidFill>
                        <a:srgbClr val="2D6290"/>
                      </a:solidFill>
                      <a:prstDash val="solid"/>
                      <a:round/>
                      <a:headEnd type="none" w="med" len="med"/>
                      <a:tailEnd type="none" w="med" len="med"/>
                    </a:lnT>
                    <a:lnB w="38100" cap="flat" cmpd="sng" algn="ctr">
                      <a:solidFill>
                        <a:srgbClr val="2D6290"/>
                      </a:solidFill>
                      <a:prstDash val="solid"/>
                      <a:round/>
                      <a:headEnd type="none" w="med" len="med"/>
                      <a:tailEnd type="none" w="med" len="med"/>
                    </a:lnB>
                    <a:lnTlToBr w="12700" cmpd="sng">
                      <a:noFill/>
                      <a:prstDash val="solid"/>
                    </a:lnTlToBr>
                    <a:lnBlToTr w="12700" cmpd="sng">
                      <a:noFill/>
                      <a:prstDash val="solid"/>
                    </a:lnBlToTr>
                    <a:solidFill>
                      <a:srgbClr val="2D6290"/>
                    </a:solidFill>
                  </a:tcPr>
                </a:tc>
                <a:tc>
                  <a:txBody>
                    <a:bodyPr/>
                    <a:lstStyle/>
                    <a:p>
                      <a:pPr algn="ctr"/>
                      <a:r>
                        <a:rPr lang="de-DE" b="0" dirty="0" err="1"/>
                        <a:t>Didakt</a:t>
                      </a:r>
                      <a:r>
                        <a:rPr lang="de-DE" b="0" dirty="0"/>
                        <a:t>. Methode </a:t>
                      </a:r>
                      <a:r>
                        <a:rPr lang="de-DE" sz="2400" b="0" dirty="0">
                          <a:sym typeface="Webdings" panose="05030102010509060703" pitchFamily="18" charset="2"/>
                        </a:rPr>
                        <a:t></a:t>
                      </a:r>
                      <a:endParaRPr lang="de-DE" b="0" dirty="0"/>
                    </a:p>
                  </a:txBody>
                  <a:tcPr anchor="ctr">
                    <a:lnL w="38100" cap="flat" cmpd="sng" algn="ctr">
                      <a:solidFill>
                        <a:srgbClr val="2D6290"/>
                      </a:solidFill>
                      <a:prstDash val="solid"/>
                      <a:round/>
                      <a:headEnd type="none" w="med" len="med"/>
                      <a:tailEnd type="none" w="med" len="med"/>
                    </a:lnL>
                    <a:lnR w="38100" cap="flat" cmpd="sng" algn="ctr">
                      <a:solidFill>
                        <a:srgbClr val="2D6290"/>
                      </a:solidFill>
                      <a:prstDash val="solid"/>
                      <a:round/>
                      <a:headEnd type="none" w="med" len="med"/>
                      <a:tailEnd type="none" w="med" len="med"/>
                    </a:lnR>
                    <a:lnT w="38100" cap="flat" cmpd="sng" algn="ctr">
                      <a:solidFill>
                        <a:srgbClr val="2D6290"/>
                      </a:solidFill>
                      <a:prstDash val="solid"/>
                      <a:round/>
                      <a:headEnd type="none" w="med" len="med"/>
                      <a:tailEnd type="none" w="med" len="med"/>
                    </a:lnT>
                    <a:lnB w="38100" cap="flat" cmpd="sng" algn="ctr">
                      <a:solidFill>
                        <a:srgbClr val="2D6290"/>
                      </a:solidFill>
                      <a:prstDash val="solid"/>
                      <a:round/>
                      <a:headEnd type="none" w="med" len="med"/>
                      <a:tailEnd type="none" w="med" len="med"/>
                    </a:lnB>
                    <a:lnTlToBr w="12700" cmpd="sng">
                      <a:noFill/>
                      <a:prstDash val="solid"/>
                    </a:lnTlToBr>
                    <a:lnBlToTr w="12700" cmpd="sng">
                      <a:noFill/>
                      <a:prstDash val="solid"/>
                    </a:lnBlToTr>
                    <a:solidFill>
                      <a:srgbClr val="2D6290"/>
                    </a:solidFill>
                  </a:tcPr>
                </a:tc>
                <a:tc gridSpan="2">
                  <a:txBody>
                    <a:bodyPr/>
                    <a:lstStyle/>
                    <a:p>
                      <a:pPr algn="ctr"/>
                      <a:r>
                        <a:rPr lang="de-DE" b="0" dirty="0"/>
                        <a:t>Techn.</a:t>
                      </a:r>
                      <a:r>
                        <a:rPr lang="de-DE" b="0" baseline="0" dirty="0"/>
                        <a:t> Komponente </a:t>
                      </a:r>
                      <a:r>
                        <a:rPr lang="de-DE" sz="2400" b="0" dirty="0">
                          <a:sym typeface="Webdings" panose="05030102010509060703" pitchFamily="18" charset="2"/>
                        </a:rPr>
                        <a:t></a:t>
                      </a:r>
                      <a:endParaRPr lang="de-DE" b="0" dirty="0">
                        <a:sym typeface="Webdings" panose="05030102010509060703" pitchFamily="18" charset="2"/>
                      </a:endParaRPr>
                    </a:p>
                  </a:txBody>
                  <a:tcPr anchor="ctr">
                    <a:lnL w="38100" cap="flat" cmpd="sng" algn="ctr">
                      <a:solidFill>
                        <a:srgbClr val="2D6290"/>
                      </a:solidFill>
                      <a:prstDash val="solid"/>
                      <a:round/>
                      <a:headEnd type="none" w="med" len="med"/>
                      <a:tailEnd type="none" w="med" len="med"/>
                    </a:lnL>
                    <a:lnR w="38100" cap="flat" cmpd="sng" algn="ctr">
                      <a:solidFill>
                        <a:srgbClr val="2D6290"/>
                      </a:solidFill>
                      <a:prstDash val="solid"/>
                      <a:round/>
                      <a:headEnd type="none" w="med" len="med"/>
                      <a:tailEnd type="none" w="med" len="med"/>
                    </a:lnR>
                    <a:lnT w="38100" cap="flat" cmpd="sng" algn="ctr">
                      <a:solidFill>
                        <a:srgbClr val="2D6290"/>
                      </a:solidFill>
                      <a:prstDash val="solid"/>
                      <a:round/>
                      <a:headEnd type="none" w="med" len="med"/>
                      <a:tailEnd type="none" w="med" len="med"/>
                    </a:lnT>
                    <a:lnB w="38100" cap="flat" cmpd="sng" algn="ctr">
                      <a:solidFill>
                        <a:srgbClr val="2D6290"/>
                      </a:solidFill>
                      <a:prstDash val="solid"/>
                      <a:round/>
                      <a:headEnd type="none" w="med" len="med"/>
                      <a:tailEnd type="none" w="med" len="med"/>
                    </a:lnB>
                    <a:lnTlToBr w="12700" cmpd="sng">
                      <a:noFill/>
                      <a:prstDash val="solid"/>
                    </a:lnTlToBr>
                    <a:lnBlToTr w="12700" cmpd="sng">
                      <a:noFill/>
                      <a:prstDash val="solid"/>
                    </a:lnBlToTr>
                    <a:solidFill>
                      <a:srgbClr val="2D6290"/>
                    </a:solidFill>
                  </a:tcPr>
                </a:tc>
                <a:tc hMerge="1">
                  <a:txBody>
                    <a:bodyPr/>
                    <a:lstStyle/>
                    <a:p>
                      <a:endParaRPr lang="de-DE"/>
                    </a:p>
                  </a:txBody>
                  <a:tcPr/>
                </a:tc>
                <a:extLst>
                  <a:ext uri="{0D108BD9-81ED-4DB2-BD59-A6C34878D82A}">
                    <a16:rowId xmlns:a16="http://schemas.microsoft.com/office/drawing/2014/main" val="3271870173"/>
                  </a:ext>
                </a:extLst>
              </a:tr>
              <a:tr h="954949">
                <a:tc rowSpan="3">
                  <a:txBody>
                    <a:bodyPr/>
                    <a:lstStyle/>
                    <a:p>
                      <a:r>
                        <a:rPr lang="de-DE" dirty="0"/>
                        <a:t>Menschen</a:t>
                      </a:r>
                      <a:r>
                        <a:rPr lang="de-DE" baseline="0" dirty="0"/>
                        <a:t> mit Lernschwierigkeiten</a:t>
                      </a:r>
                    </a:p>
                    <a:p>
                      <a:pPr marL="285750" indent="-285750">
                        <a:buFont typeface="Arial" panose="020B0604020202020204" pitchFamily="34" charset="0"/>
                        <a:buChar char="•"/>
                      </a:pPr>
                      <a:r>
                        <a:rPr lang="de-DE" sz="1400" baseline="0" dirty="0" smtClean="0"/>
                        <a:t>Auffassung</a:t>
                      </a:r>
                    </a:p>
                    <a:p>
                      <a:pPr marL="285750" indent="-285750">
                        <a:buFont typeface="Arial" panose="020B0604020202020204" pitchFamily="34" charset="0"/>
                        <a:buChar char="•"/>
                      </a:pPr>
                      <a:r>
                        <a:rPr lang="de-DE" sz="1400" baseline="0" dirty="0"/>
                        <a:t>Denken</a:t>
                      </a:r>
                    </a:p>
                    <a:p>
                      <a:pPr marL="285750" indent="-285750">
                        <a:buFont typeface="Arial" panose="020B0604020202020204" pitchFamily="34" charset="0"/>
                        <a:buChar char="•"/>
                      </a:pPr>
                      <a:r>
                        <a:rPr lang="de-DE" sz="1400" baseline="0" dirty="0" smtClean="0"/>
                        <a:t>Konzentration</a:t>
                      </a:r>
                      <a:endParaRPr lang="de-DE" sz="1400" baseline="0" dirty="0"/>
                    </a:p>
                    <a:p>
                      <a:pPr marL="285750" indent="-285750">
                        <a:buFont typeface="Arial" panose="020B0604020202020204" pitchFamily="34" charset="0"/>
                        <a:buChar char="•"/>
                      </a:pPr>
                      <a:r>
                        <a:rPr lang="de-DE" sz="1400" baseline="0" dirty="0" smtClean="0"/>
                        <a:t>Lesen</a:t>
                      </a:r>
                    </a:p>
                    <a:p>
                      <a:pPr marL="285750" indent="-285750">
                        <a:buFont typeface="Arial" panose="020B0604020202020204" pitchFamily="34" charset="0"/>
                        <a:buChar char="•"/>
                      </a:pPr>
                      <a:r>
                        <a:rPr lang="de-DE" sz="1400" baseline="0" dirty="0"/>
                        <a:t>Rechnen </a:t>
                      </a:r>
                    </a:p>
                    <a:p>
                      <a:pPr marL="285750" indent="-285750">
                        <a:buFont typeface="Arial" panose="020B0604020202020204" pitchFamily="34" charset="0"/>
                        <a:buChar char="•"/>
                      </a:pPr>
                      <a:r>
                        <a:rPr lang="de-DE" sz="1400" baseline="0" dirty="0" smtClean="0"/>
                        <a:t>Sprache</a:t>
                      </a:r>
                      <a:endParaRPr lang="de-DE" sz="1400" baseline="0" dirty="0"/>
                    </a:p>
                    <a:p>
                      <a:pPr marL="285750" indent="-285750">
                        <a:buFont typeface="Arial" panose="020B0604020202020204" pitchFamily="34" charset="0"/>
                        <a:buChar char="•"/>
                      </a:pPr>
                      <a:r>
                        <a:rPr lang="de-DE" sz="1400" baseline="0" dirty="0"/>
                        <a:t>Soziales</a:t>
                      </a:r>
                    </a:p>
                  </a:txBody>
                  <a:tcPr anchor="ctr">
                    <a:lnL w="38100" cap="flat" cmpd="sng" algn="ctr">
                      <a:solidFill>
                        <a:srgbClr val="2D6290"/>
                      </a:solidFill>
                      <a:prstDash val="solid"/>
                      <a:round/>
                      <a:headEnd type="none" w="med" len="med"/>
                      <a:tailEnd type="none" w="med" len="med"/>
                    </a:lnL>
                    <a:lnR w="38100" cap="flat" cmpd="sng" algn="ctr">
                      <a:solidFill>
                        <a:srgbClr val="2D6290"/>
                      </a:solidFill>
                      <a:prstDash val="solid"/>
                      <a:round/>
                      <a:headEnd type="none" w="med" len="med"/>
                      <a:tailEnd type="none" w="med" len="med"/>
                    </a:lnR>
                    <a:lnT w="38100" cap="flat" cmpd="sng" algn="ctr">
                      <a:solidFill>
                        <a:srgbClr val="2D6290"/>
                      </a:solidFill>
                      <a:prstDash val="solid"/>
                      <a:round/>
                      <a:headEnd type="none" w="med" len="med"/>
                      <a:tailEnd type="none" w="med" len="med"/>
                    </a:lnT>
                    <a:lnB w="38100" cap="flat" cmpd="sng" algn="ctr">
                      <a:solidFill>
                        <a:srgbClr val="2D62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dirty="0" err="1"/>
                        <a:t>Ausbildungs</a:t>
                      </a:r>
                      <a:r>
                        <a:rPr lang="de-DE" dirty="0"/>
                        <a:t> (-übergreifender)</a:t>
                      </a:r>
                      <a:r>
                        <a:rPr lang="de-DE" baseline="0" dirty="0"/>
                        <a:t> Kompetenzerwerb</a:t>
                      </a:r>
                      <a:endParaRPr lang="de-DE" dirty="0"/>
                    </a:p>
                  </a:txBody>
                  <a:tcPr anchor="ctr">
                    <a:lnL w="38100" cap="flat" cmpd="sng" algn="ctr">
                      <a:solidFill>
                        <a:srgbClr val="2D6290"/>
                      </a:solidFill>
                      <a:prstDash val="solid"/>
                      <a:round/>
                      <a:headEnd type="none" w="med" len="med"/>
                      <a:tailEnd type="none" w="med" len="med"/>
                    </a:lnL>
                    <a:lnR w="38100" cap="flat" cmpd="sng" algn="ctr">
                      <a:solidFill>
                        <a:srgbClr val="2D6290"/>
                      </a:solidFill>
                      <a:prstDash val="solid"/>
                      <a:round/>
                      <a:headEnd type="none" w="med" len="med"/>
                      <a:tailEnd type="none" w="med" len="med"/>
                    </a:lnR>
                    <a:lnT w="38100" cap="flat" cmpd="sng" algn="ctr">
                      <a:solidFill>
                        <a:srgbClr val="2D6290"/>
                      </a:solidFill>
                      <a:prstDash val="solid"/>
                      <a:round/>
                      <a:headEnd type="none" w="med" len="med"/>
                      <a:tailEnd type="none" w="med" len="med"/>
                    </a:lnT>
                    <a:lnB w="9525" cap="flat" cmpd="sng" algn="ctr">
                      <a:solidFill>
                        <a:srgbClr val="2D62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dirty="0"/>
                        <a:t>Formelles &amp;</a:t>
                      </a:r>
                      <a:r>
                        <a:rPr lang="de-DE" baseline="0" dirty="0"/>
                        <a:t> </a:t>
                      </a:r>
                      <a:r>
                        <a:rPr lang="de-DE" dirty="0"/>
                        <a:t>Informelles</a:t>
                      </a:r>
                      <a:r>
                        <a:rPr lang="de-DE" baseline="0" dirty="0"/>
                        <a:t> Lernen, mobiles Lernen</a:t>
                      </a:r>
                      <a:endParaRPr lang="de-DE" dirty="0"/>
                    </a:p>
                  </a:txBody>
                  <a:tcPr anchor="ctr">
                    <a:lnL w="38100" cap="flat" cmpd="sng" algn="ctr">
                      <a:solidFill>
                        <a:srgbClr val="2D6290"/>
                      </a:solidFill>
                      <a:prstDash val="solid"/>
                      <a:round/>
                      <a:headEnd type="none" w="med" len="med"/>
                      <a:tailEnd type="none" w="med" len="med"/>
                    </a:lnL>
                    <a:lnR w="38100" cap="flat" cmpd="sng" algn="ctr">
                      <a:solidFill>
                        <a:srgbClr val="2D6290"/>
                      </a:solidFill>
                      <a:prstDash val="solid"/>
                      <a:round/>
                      <a:headEnd type="none" w="med" len="med"/>
                      <a:tailEnd type="none" w="med" len="med"/>
                    </a:lnR>
                    <a:lnT w="38100" cap="flat" cmpd="sng" algn="ctr">
                      <a:solidFill>
                        <a:srgbClr val="2D6290"/>
                      </a:solidFill>
                      <a:prstDash val="solid"/>
                      <a:round/>
                      <a:headEnd type="none" w="med" len="med"/>
                      <a:tailEnd type="none" w="med" len="med"/>
                    </a:lnT>
                    <a:lnB w="9525" cap="flat" cmpd="sng" algn="ctr">
                      <a:solidFill>
                        <a:srgbClr val="2D62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Lernplattform </a:t>
                      </a:r>
                      <a:r>
                        <a:rPr lang="de-DE" dirty="0" err="1"/>
                        <a:t>M</a:t>
                      </a:r>
                      <a:r>
                        <a:rPr lang="de-DE" dirty="0" err="1" smtClean="0"/>
                        <a:t>oodle</a:t>
                      </a:r>
                      <a:endParaRPr lang="de-DE" dirty="0"/>
                    </a:p>
                  </a:txBody>
                  <a:tcPr anchor="ctr">
                    <a:lnL w="38100" cap="flat" cmpd="sng" algn="ctr">
                      <a:solidFill>
                        <a:srgbClr val="2D6290"/>
                      </a:solidFill>
                      <a:prstDash val="solid"/>
                      <a:round/>
                      <a:headEnd type="none" w="med" len="med"/>
                      <a:tailEnd type="none" w="med" len="med"/>
                    </a:lnL>
                    <a:lnR w="38100" cap="flat" cmpd="sng" algn="ctr">
                      <a:solidFill>
                        <a:srgbClr val="2D6290"/>
                      </a:solidFill>
                      <a:prstDash val="solid"/>
                      <a:round/>
                      <a:headEnd type="none" w="med" len="med"/>
                      <a:tailEnd type="none" w="med" len="med"/>
                    </a:lnR>
                    <a:lnT w="38100" cap="flat" cmpd="sng" algn="ctr">
                      <a:solidFill>
                        <a:srgbClr val="2D6290"/>
                      </a:solidFill>
                      <a:prstDash val="solid"/>
                      <a:round/>
                      <a:headEnd type="none" w="med" len="med"/>
                      <a:tailEnd type="none" w="med" len="med"/>
                    </a:lnT>
                    <a:lnB w="9525" cap="flat" cmpd="sng" algn="ctr">
                      <a:solidFill>
                        <a:srgbClr val="2D62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de-DE"/>
                    </a:p>
                  </a:txBody>
                  <a:tcPr/>
                </a:tc>
                <a:extLst>
                  <a:ext uri="{0D108BD9-81ED-4DB2-BD59-A6C34878D82A}">
                    <a16:rowId xmlns:a16="http://schemas.microsoft.com/office/drawing/2014/main" val="1983093677"/>
                  </a:ext>
                </a:extLst>
              </a:tr>
              <a:tr h="631284">
                <a:tc vMerge="1">
                  <a:txBody>
                    <a:bodyPr/>
                    <a:lstStyle/>
                    <a:p>
                      <a:endParaRPr lang="de-DE" dirty="0"/>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rowSpan="2">
                  <a:txBody>
                    <a:bodyPr/>
                    <a:lstStyle/>
                    <a:p>
                      <a:r>
                        <a:rPr lang="de-DE" dirty="0"/>
                        <a:t>Arbeitsplatzbezogene</a:t>
                      </a:r>
                      <a:r>
                        <a:rPr lang="de-DE" baseline="0" dirty="0"/>
                        <a:t> Kompetenzen</a:t>
                      </a:r>
                      <a:endParaRPr lang="de-DE" dirty="0"/>
                    </a:p>
                  </a:txBody>
                  <a:tcPr anchor="ctr">
                    <a:lnL w="38100" cap="flat" cmpd="sng" algn="ctr">
                      <a:solidFill>
                        <a:srgbClr val="2D6290"/>
                      </a:solidFill>
                      <a:prstDash val="solid"/>
                      <a:round/>
                      <a:headEnd type="none" w="med" len="med"/>
                      <a:tailEnd type="none" w="med" len="med"/>
                    </a:lnL>
                    <a:lnR w="38100" cap="flat" cmpd="sng" algn="ctr">
                      <a:solidFill>
                        <a:srgbClr val="2D6290"/>
                      </a:solidFill>
                      <a:prstDash val="solid"/>
                      <a:round/>
                      <a:headEnd type="none" w="med" len="med"/>
                      <a:tailEnd type="none" w="med" len="med"/>
                    </a:lnR>
                    <a:lnT w="9525" cap="flat" cmpd="sng" algn="ctr">
                      <a:solidFill>
                        <a:srgbClr val="2D6290"/>
                      </a:solidFill>
                      <a:prstDash val="solid"/>
                      <a:round/>
                      <a:headEnd type="none" w="med" len="med"/>
                      <a:tailEnd type="none" w="med" len="med"/>
                    </a:lnT>
                    <a:lnB w="38100" cap="flat" cmpd="sng" algn="ctr">
                      <a:solidFill>
                        <a:srgbClr val="2D62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r>
                        <a:rPr lang="de-DE" dirty="0"/>
                        <a:t>Learning on </a:t>
                      </a:r>
                      <a:r>
                        <a:rPr lang="de-DE" dirty="0" err="1"/>
                        <a:t>demand</a:t>
                      </a:r>
                      <a:endParaRPr lang="de-DE" dirty="0"/>
                    </a:p>
                  </a:txBody>
                  <a:tcPr anchor="ctr">
                    <a:lnL w="38100" cap="flat" cmpd="sng" algn="ctr">
                      <a:solidFill>
                        <a:srgbClr val="2D6290"/>
                      </a:solidFill>
                      <a:prstDash val="solid"/>
                      <a:round/>
                      <a:headEnd type="none" w="med" len="med"/>
                      <a:tailEnd type="none" w="med" len="med"/>
                    </a:lnL>
                    <a:lnR w="38100" cap="flat" cmpd="sng" algn="ctr">
                      <a:solidFill>
                        <a:srgbClr val="2D6290"/>
                      </a:solidFill>
                      <a:prstDash val="solid"/>
                      <a:round/>
                      <a:headEnd type="none" w="med" len="med"/>
                      <a:tailEnd type="none" w="med" len="med"/>
                    </a:lnR>
                    <a:lnT w="9525" cap="flat" cmpd="sng" algn="ctr">
                      <a:solidFill>
                        <a:srgbClr val="2D6290"/>
                      </a:solidFill>
                      <a:prstDash val="solid"/>
                      <a:round/>
                      <a:headEnd type="none" w="med" len="med"/>
                      <a:tailEnd type="none" w="med" len="med"/>
                    </a:lnT>
                    <a:lnB w="38100" cap="flat" cmpd="sng" algn="ctr">
                      <a:solidFill>
                        <a:srgbClr val="2D62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r>
                        <a:rPr lang="de-DE" dirty="0" smtClean="0"/>
                        <a:t>AR-Stationen</a:t>
                      </a:r>
                      <a:endParaRPr lang="de-DE" dirty="0"/>
                    </a:p>
                  </a:txBody>
                  <a:tcPr anchor="ctr">
                    <a:lnL w="38100" cap="flat" cmpd="sng" algn="ctr">
                      <a:solidFill>
                        <a:srgbClr val="2D6290"/>
                      </a:solidFill>
                      <a:prstDash val="solid"/>
                      <a:round/>
                      <a:headEnd type="none" w="med" len="med"/>
                      <a:tailEnd type="none" w="med" len="med"/>
                    </a:lnL>
                    <a:lnR w="9525" cap="flat" cmpd="sng" algn="ctr">
                      <a:solidFill>
                        <a:srgbClr val="2D6290"/>
                      </a:solidFill>
                      <a:prstDash val="solid"/>
                      <a:round/>
                      <a:headEnd type="none" w="med" len="med"/>
                      <a:tailEnd type="none" w="med" len="med"/>
                    </a:lnR>
                    <a:lnT w="9525" cap="flat" cmpd="sng" algn="ctr">
                      <a:solidFill>
                        <a:srgbClr val="2D6290"/>
                      </a:solidFill>
                      <a:prstDash val="solid"/>
                      <a:round/>
                      <a:headEnd type="none" w="med" len="med"/>
                      <a:tailEnd type="none" w="med" len="med"/>
                    </a:lnT>
                    <a:lnB w="38100" cap="flat" cmpd="sng" algn="ctr">
                      <a:solidFill>
                        <a:srgbClr val="2D62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a:t>Hololens</a:t>
                      </a:r>
                      <a:endParaRPr lang="de-DE" dirty="0"/>
                    </a:p>
                  </a:txBody>
                  <a:tcPr anchor="ctr">
                    <a:lnL w="9525" cap="flat" cmpd="sng" algn="ctr">
                      <a:solidFill>
                        <a:srgbClr val="2D6290"/>
                      </a:solidFill>
                      <a:prstDash val="solid"/>
                      <a:round/>
                      <a:headEnd type="none" w="med" len="med"/>
                      <a:tailEnd type="none" w="med" len="med"/>
                    </a:lnL>
                    <a:lnR w="38100" cap="flat" cmpd="sng" algn="ctr">
                      <a:solidFill>
                        <a:srgbClr val="2D6290"/>
                      </a:solidFill>
                      <a:prstDash val="solid"/>
                      <a:round/>
                      <a:headEnd type="none" w="med" len="med"/>
                      <a:tailEnd type="none" w="med" len="med"/>
                    </a:lnR>
                    <a:lnT w="9525" cap="flat" cmpd="sng" algn="ctr">
                      <a:solidFill>
                        <a:srgbClr val="2D6290"/>
                      </a:solidFill>
                      <a:prstDash val="solid"/>
                      <a:round/>
                      <a:headEnd type="none" w="med" len="med"/>
                      <a:tailEnd type="none" w="med" len="med"/>
                    </a:lnT>
                    <a:lnB w="9525" cap="flat" cmpd="sng" algn="ctr">
                      <a:solidFill>
                        <a:srgbClr val="2D62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6761632"/>
                  </a:ext>
                </a:extLst>
              </a:tr>
              <a:tr h="429768">
                <a:tc vMerge="1">
                  <a:txBody>
                    <a:bodyPr/>
                    <a:lstStyle/>
                    <a:p>
                      <a:endParaRPr lang="de-DE"/>
                    </a:p>
                  </a:txBody>
                  <a:tcPr/>
                </a:tc>
                <a:tc vMerge="1">
                  <a:txBody>
                    <a:bodyPr/>
                    <a:lstStyle/>
                    <a:p>
                      <a:endParaRPr lang="de-DE"/>
                    </a:p>
                  </a:txBody>
                  <a:tcPr/>
                </a:tc>
                <a:tc vMerge="1">
                  <a:txBody>
                    <a:bodyPr/>
                    <a:lstStyle/>
                    <a:p>
                      <a:endParaRPr lang="de-DE" dirty="0"/>
                    </a:p>
                  </a:txBody>
                  <a:tcPr/>
                </a:tc>
                <a:tc vMerge="1">
                  <a:txBody>
                    <a:bodyPr/>
                    <a:lstStyle/>
                    <a:p>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Tablets</a:t>
                      </a:r>
                      <a:endParaRPr lang="de-DE" dirty="0"/>
                    </a:p>
                  </a:txBody>
                  <a:tcPr anchor="ctr">
                    <a:lnL w="9525" cap="flat" cmpd="sng" algn="ctr">
                      <a:solidFill>
                        <a:srgbClr val="2D6290"/>
                      </a:solidFill>
                      <a:prstDash val="solid"/>
                      <a:round/>
                      <a:headEnd type="none" w="med" len="med"/>
                      <a:tailEnd type="none" w="med" len="med"/>
                    </a:lnL>
                    <a:lnR w="38100" cap="flat" cmpd="sng" algn="ctr">
                      <a:solidFill>
                        <a:srgbClr val="2D6290"/>
                      </a:solidFill>
                      <a:prstDash val="solid"/>
                      <a:round/>
                      <a:headEnd type="none" w="med" len="med"/>
                      <a:tailEnd type="none" w="med" len="med"/>
                    </a:lnR>
                    <a:lnT w="9525" cap="flat" cmpd="sng" algn="ctr">
                      <a:solidFill>
                        <a:srgbClr val="2D6290"/>
                      </a:solidFill>
                      <a:prstDash val="solid"/>
                      <a:round/>
                      <a:headEnd type="none" w="med" len="med"/>
                      <a:tailEnd type="none" w="med" len="med"/>
                    </a:lnT>
                    <a:lnB w="38100" cap="flat" cmpd="sng" algn="ctr">
                      <a:solidFill>
                        <a:srgbClr val="2D629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518353"/>
                  </a:ext>
                </a:extLst>
              </a:tr>
              <a:tr h="1241434">
                <a:tc>
                  <a:txBody>
                    <a:bodyPr/>
                    <a:lstStyle/>
                    <a:p>
                      <a:r>
                        <a:rPr lang="de-DE" sz="1800" kern="1200" dirty="0">
                          <a:solidFill>
                            <a:schemeClr val="dk1"/>
                          </a:solidFill>
                          <a:latin typeface="+mn-lt"/>
                          <a:ea typeface="+mn-ea"/>
                          <a:cs typeface="+mn-cs"/>
                        </a:rPr>
                        <a:t>Ausbildende/Lehrende</a:t>
                      </a:r>
                    </a:p>
                    <a:p>
                      <a:pPr marL="285750" indent="-285750">
                        <a:buFont typeface="Arial" panose="020B0604020202020204" pitchFamily="34" charset="0"/>
                        <a:buChar char="•"/>
                      </a:pPr>
                      <a:r>
                        <a:rPr lang="de-DE" sz="1400" kern="1200" dirty="0" smtClean="0">
                          <a:solidFill>
                            <a:schemeClr val="dk1"/>
                          </a:solidFill>
                          <a:latin typeface="+mn-lt"/>
                          <a:ea typeface="+mn-ea"/>
                          <a:cs typeface="+mn-cs"/>
                        </a:rPr>
                        <a:t>technikferner</a:t>
                      </a:r>
                      <a:r>
                        <a:rPr lang="de-DE" sz="1400" kern="1200" baseline="0" dirty="0" smtClean="0">
                          <a:solidFill>
                            <a:schemeClr val="dk1"/>
                          </a:solidFill>
                          <a:latin typeface="+mn-lt"/>
                          <a:ea typeface="+mn-ea"/>
                          <a:cs typeface="+mn-cs"/>
                        </a:rPr>
                        <a:t> </a:t>
                      </a:r>
                      <a:r>
                        <a:rPr lang="de-DE" sz="1400" kern="1200" baseline="0" dirty="0">
                          <a:solidFill>
                            <a:schemeClr val="dk1"/>
                          </a:solidFill>
                          <a:latin typeface="+mn-lt"/>
                          <a:ea typeface="+mn-ea"/>
                          <a:cs typeface="+mn-cs"/>
                        </a:rPr>
                        <a:t>Bereich</a:t>
                      </a:r>
                      <a:endParaRPr lang="de-DE" sz="1400" kern="1200" dirty="0">
                        <a:solidFill>
                          <a:schemeClr val="dk1"/>
                        </a:solidFill>
                        <a:latin typeface="+mn-lt"/>
                        <a:ea typeface="+mn-ea"/>
                        <a:cs typeface="+mn-cs"/>
                      </a:endParaRPr>
                    </a:p>
                  </a:txBody>
                  <a:tcPr anchor="ctr">
                    <a:lnL w="38100" cap="flat" cmpd="sng" algn="ctr">
                      <a:solidFill>
                        <a:srgbClr val="2D6290"/>
                      </a:solidFill>
                      <a:prstDash val="solid"/>
                      <a:round/>
                      <a:headEnd type="none" w="med" len="med"/>
                      <a:tailEnd type="none" w="med" len="med"/>
                    </a:lnL>
                    <a:lnR w="38100" cap="flat" cmpd="sng" algn="ctr">
                      <a:solidFill>
                        <a:srgbClr val="2D6290"/>
                      </a:solidFill>
                      <a:prstDash val="solid"/>
                      <a:round/>
                      <a:headEnd type="none" w="med" len="med"/>
                      <a:tailEnd type="none" w="med" len="med"/>
                    </a:lnR>
                    <a:lnT w="38100" cap="flat" cmpd="sng" algn="ctr">
                      <a:solidFill>
                        <a:srgbClr val="2D6290"/>
                      </a:solidFill>
                      <a:prstDash val="solid"/>
                      <a:round/>
                      <a:headEnd type="none" w="med" len="med"/>
                      <a:tailEnd type="none" w="med" len="med"/>
                    </a:lnT>
                    <a:lnB w="38100" cap="flat" cmpd="sng" algn="ctr">
                      <a:solidFill>
                        <a:srgbClr val="2D6290"/>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r>
                        <a:rPr lang="de-DE" sz="1800" kern="1200" dirty="0">
                          <a:solidFill>
                            <a:schemeClr val="dk1"/>
                          </a:solidFill>
                          <a:latin typeface="+mn-lt"/>
                          <a:ea typeface="+mn-ea"/>
                          <a:cs typeface="+mn-cs"/>
                        </a:rPr>
                        <a:t>Stärkung digitaler</a:t>
                      </a:r>
                      <a:r>
                        <a:rPr lang="de-DE" sz="1800" kern="1200" baseline="0" dirty="0">
                          <a:solidFill>
                            <a:schemeClr val="dk1"/>
                          </a:solidFill>
                          <a:latin typeface="+mn-lt"/>
                          <a:ea typeface="+mn-ea"/>
                          <a:cs typeface="+mn-cs"/>
                        </a:rPr>
                        <a:t> K</a:t>
                      </a:r>
                      <a:r>
                        <a:rPr lang="de-DE" sz="1800" kern="1200" dirty="0">
                          <a:solidFill>
                            <a:schemeClr val="dk1"/>
                          </a:solidFill>
                          <a:latin typeface="+mn-lt"/>
                          <a:ea typeface="+mn-ea"/>
                          <a:cs typeface="+mn-cs"/>
                        </a:rPr>
                        <a:t>ompetenzen in der </a:t>
                      </a:r>
                      <a:r>
                        <a:rPr lang="de-DE" sz="1800" kern="1200" dirty="0" smtClean="0">
                          <a:solidFill>
                            <a:schemeClr val="dk1"/>
                          </a:solidFill>
                          <a:latin typeface="+mn-lt"/>
                          <a:ea typeface="+mn-ea"/>
                          <a:cs typeface="+mn-cs"/>
                        </a:rPr>
                        <a:t>Hauswirtschaft,</a:t>
                      </a:r>
                    </a:p>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dirty="0" smtClean="0"/>
                        <a:t>Praxisnaher Content</a:t>
                      </a:r>
                      <a:endParaRPr lang="de-DE" sz="1800" kern="1200" dirty="0" smtClean="0">
                        <a:solidFill>
                          <a:schemeClr val="dk1"/>
                        </a:solidFill>
                        <a:latin typeface="+mn-lt"/>
                        <a:ea typeface="+mn-ea"/>
                        <a:cs typeface="+mn-cs"/>
                      </a:endParaRPr>
                    </a:p>
                  </a:txBody>
                  <a:tcPr anchor="ctr">
                    <a:lnL w="38100" cap="flat" cmpd="sng" algn="ctr">
                      <a:solidFill>
                        <a:srgbClr val="2D6290"/>
                      </a:solidFill>
                      <a:prstDash val="solid"/>
                      <a:round/>
                      <a:headEnd type="none" w="med" len="med"/>
                      <a:tailEnd type="none" w="med" len="med"/>
                    </a:lnL>
                    <a:lnR w="38100" cap="flat" cmpd="sng" algn="ctr">
                      <a:solidFill>
                        <a:srgbClr val="2D6290"/>
                      </a:solidFill>
                      <a:prstDash val="solid"/>
                      <a:round/>
                      <a:headEnd type="none" w="med" len="med"/>
                      <a:tailEnd type="none" w="med" len="med"/>
                    </a:lnR>
                    <a:lnT w="38100" cap="flat" cmpd="sng" algn="ctr">
                      <a:solidFill>
                        <a:srgbClr val="2D6290"/>
                      </a:solidFill>
                      <a:prstDash val="solid"/>
                      <a:round/>
                      <a:headEnd type="none" w="med" len="med"/>
                      <a:tailEnd type="none" w="med" len="med"/>
                    </a:lnT>
                    <a:lnB w="38100" cap="flat" cmpd="sng" algn="ctr">
                      <a:solidFill>
                        <a:srgbClr val="2D6290"/>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r>
                        <a:rPr lang="de-DE" dirty="0" smtClean="0"/>
                        <a:t>Formelles &amp;</a:t>
                      </a:r>
                      <a:r>
                        <a:rPr lang="de-DE" baseline="0" dirty="0" smtClean="0"/>
                        <a:t> </a:t>
                      </a:r>
                      <a:r>
                        <a:rPr lang="de-DE" dirty="0" smtClean="0"/>
                        <a:t>Informelles</a:t>
                      </a:r>
                      <a:r>
                        <a:rPr lang="de-DE" baseline="0" dirty="0" smtClean="0"/>
                        <a:t> Lernen, </a:t>
                      </a:r>
                      <a:r>
                        <a:rPr lang="de-DE" sz="1800" kern="1200" baseline="0" dirty="0" smtClean="0">
                          <a:solidFill>
                            <a:schemeClr val="dk1"/>
                          </a:solidFill>
                          <a:latin typeface="+mn-lt"/>
                          <a:ea typeface="+mn-ea"/>
                          <a:cs typeface="+mn-cs"/>
                        </a:rPr>
                        <a:t>Learning </a:t>
                      </a:r>
                      <a:r>
                        <a:rPr lang="de-DE" sz="1800" kern="1200" baseline="0" dirty="0" err="1" smtClean="0">
                          <a:solidFill>
                            <a:schemeClr val="dk1"/>
                          </a:solidFill>
                          <a:latin typeface="+mn-lt"/>
                          <a:ea typeface="+mn-ea"/>
                          <a:cs typeface="+mn-cs"/>
                        </a:rPr>
                        <a:t>by</a:t>
                      </a:r>
                      <a:r>
                        <a:rPr lang="de-DE" sz="1800" kern="1200" baseline="0" dirty="0" smtClean="0">
                          <a:solidFill>
                            <a:schemeClr val="dk1"/>
                          </a:solidFill>
                          <a:latin typeface="+mn-lt"/>
                          <a:ea typeface="+mn-ea"/>
                          <a:cs typeface="+mn-cs"/>
                        </a:rPr>
                        <a:t> </a:t>
                      </a:r>
                      <a:r>
                        <a:rPr lang="de-DE" sz="1800" kern="1200" baseline="0" dirty="0" err="1" smtClean="0">
                          <a:solidFill>
                            <a:schemeClr val="dk1"/>
                          </a:solidFill>
                          <a:latin typeface="+mn-lt"/>
                          <a:ea typeface="+mn-ea"/>
                          <a:cs typeface="+mn-cs"/>
                        </a:rPr>
                        <a:t>Doing</a:t>
                      </a:r>
                      <a:endParaRPr lang="de-DE" sz="1800" kern="1200" dirty="0">
                        <a:solidFill>
                          <a:schemeClr val="dk1"/>
                        </a:solidFill>
                        <a:latin typeface="+mn-lt"/>
                        <a:ea typeface="+mn-ea"/>
                        <a:cs typeface="+mn-cs"/>
                      </a:endParaRPr>
                    </a:p>
                  </a:txBody>
                  <a:tcPr anchor="ctr">
                    <a:lnL w="38100" cap="flat" cmpd="sng" algn="ctr">
                      <a:solidFill>
                        <a:srgbClr val="2D6290"/>
                      </a:solidFill>
                      <a:prstDash val="solid"/>
                      <a:round/>
                      <a:headEnd type="none" w="med" len="med"/>
                      <a:tailEnd type="none" w="med" len="med"/>
                    </a:lnL>
                    <a:lnR w="38100" cap="flat" cmpd="sng" algn="ctr">
                      <a:solidFill>
                        <a:srgbClr val="2D6290"/>
                      </a:solidFill>
                      <a:prstDash val="solid"/>
                      <a:round/>
                      <a:headEnd type="none" w="med" len="med"/>
                      <a:tailEnd type="none" w="med" len="med"/>
                    </a:lnR>
                    <a:lnT w="38100" cap="flat" cmpd="sng" algn="ctr">
                      <a:solidFill>
                        <a:srgbClr val="2D6290"/>
                      </a:solidFill>
                      <a:prstDash val="solid"/>
                      <a:round/>
                      <a:headEnd type="none" w="med" len="med"/>
                      <a:tailEnd type="none" w="med" len="med"/>
                    </a:lnT>
                    <a:lnB w="38100" cap="flat" cmpd="sng" algn="ctr">
                      <a:solidFill>
                        <a:srgbClr val="2D6290"/>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dirty="0" smtClean="0"/>
                        <a:t>Lernplattform </a:t>
                      </a:r>
                      <a:r>
                        <a:rPr lang="de-DE" sz="1800" kern="1200" dirty="0" err="1" smtClean="0"/>
                        <a:t>Moodle</a:t>
                      </a:r>
                      <a:r>
                        <a:rPr lang="de-DE" sz="1800" kern="1200" dirty="0" smtClean="0"/>
                        <a:t> &amp;</a:t>
                      </a:r>
                    </a:p>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dirty="0" smtClean="0"/>
                        <a:t>CMS</a:t>
                      </a:r>
                      <a:endParaRPr lang="de-DE" sz="1800" kern="1200" dirty="0"/>
                    </a:p>
                    <a:p>
                      <a:endParaRPr lang="de-DE" sz="1800" kern="1200" dirty="0">
                        <a:solidFill>
                          <a:schemeClr val="dk1"/>
                        </a:solidFill>
                        <a:latin typeface="+mn-lt"/>
                        <a:ea typeface="+mn-ea"/>
                        <a:cs typeface="+mn-cs"/>
                      </a:endParaRPr>
                    </a:p>
                  </a:txBody>
                  <a:tcPr anchor="ctr">
                    <a:lnL w="38100" cap="flat" cmpd="sng" algn="ctr">
                      <a:solidFill>
                        <a:srgbClr val="2D6290"/>
                      </a:solidFill>
                      <a:prstDash val="solid"/>
                      <a:round/>
                      <a:headEnd type="none" w="med" len="med"/>
                      <a:tailEnd type="none" w="med" len="med"/>
                    </a:lnL>
                    <a:lnR w="38100" cap="flat" cmpd="sng" algn="ctr">
                      <a:solidFill>
                        <a:srgbClr val="2D6290"/>
                      </a:solidFill>
                      <a:prstDash val="solid"/>
                      <a:round/>
                      <a:headEnd type="none" w="med" len="med"/>
                      <a:tailEnd type="none" w="med" len="med"/>
                    </a:lnR>
                    <a:lnT w="38100" cap="flat" cmpd="sng" algn="ctr">
                      <a:solidFill>
                        <a:srgbClr val="2D6290"/>
                      </a:solidFill>
                      <a:prstDash val="solid"/>
                      <a:round/>
                      <a:headEnd type="none" w="med" len="med"/>
                      <a:tailEnd type="none" w="med" len="med"/>
                    </a:lnT>
                    <a:lnB w="38100" cap="flat" cmpd="sng" algn="ctr">
                      <a:solidFill>
                        <a:srgbClr val="2D6290"/>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hMerge="1">
                  <a:txBody>
                    <a:bodyPr/>
                    <a:lstStyle/>
                    <a:p>
                      <a:endParaRPr lang="de-DE"/>
                    </a:p>
                  </a:txBody>
                  <a:tcPr/>
                </a:tc>
                <a:extLst>
                  <a:ext uri="{0D108BD9-81ED-4DB2-BD59-A6C34878D82A}">
                    <a16:rowId xmlns:a16="http://schemas.microsoft.com/office/drawing/2014/main" val="3570815981"/>
                  </a:ext>
                </a:extLst>
              </a:tr>
            </a:tbl>
          </a:graphicData>
        </a:graphic>
      </p:graphicFrame>
      <p:sp>
        <p:nvSpPr>
          <p:cNvPr id="3" name="Textfeld 2"/>
          <p:cNvSpPr txBox="1"/>
          <p:nvPr/>
        </p:nvSpPr>
        <p:spPr>
          <a:xfrm>
            <a:off x="2302475" y="5779008"/>
            <a:ext cx="9499255" cy="492443"/>
          </a:xfrm>
          <a:prstGeom prst="rect">
            <a:avLst/>
          </a:prstGeom>
          <a:noFill/>
        </p:spPr>
        <p:txBody>
          <a:bodyPr wrap="square" rtlCol="0">
            <a:spAutoFit/>
          </a:bodyPr>
          <a:lstStyle/>
          <a:p>
            <a:r>
              <a:rPr lang="de-DE" sz="2600" dirty="0" smtClean="0">
                <a:sym typeface="Wingdings" panose="05000000000000000000" pitchFamily="2" charset="2"/>
              </a:rPr>
              <a:t> </a:t>
            </a:r>
            <a:r>
              <a:rPr lang="de-DE" sz="2600" dirty="0" smtClean="0"/>
              <a:t>Hybrides AR-Konzept</a:t>
            </a:r>
          </a:p>
        </p:txBody>
      </p:sp>
      <p:sp>
        <p:nvSpPr>
          <p:cNvPr id="6" name="Rechteck 5"/>
          <p:cNvSpPr/>
          <p:nvPr/>
        </p:nvSpPr>
        <p:spPr>
          <a:xfrm>
            <a:off x="2121884" y="4476206"/>
            <a:ext cx="9860436" cy="1257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5213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de-DE" dirty="0" smtClean="0"/>
              <a:t>Lernen mit </a:t>
            </a:r>
            <a:r>
              <a:rPr lang="de-DE" dirty="0" err="1"/>
              <a:t>L</a:t>
            </a:r>
            <a:r>
              <a:rPr lang="de-DE" dirty="0" err="1" smtClean="0"/>
              <a:t>ernBAR</a:t>
            </a:r>
            <a:endParaRPr lang="de-DE" dirty="0"/>
          </a:p>
        </p:txBody>
      </p:sp>
      <p:sp>
        <p:nvSpPr>
          <p:cNvPr id="4" name="Textplatzhalter 3"/>
          <p:cNvSpPr>
            <a:spLocks noGrp="1"/>
          </p:cNvSpPr>
          <p:nvPr>
            <p:ph type="body" sz="quarter" idx="13"/>
          </p:nvPr>
        </p:nvSpPr>
        <p:spPr/>
        <p:txBody>
          <a:bodyPr/>
          <a:lstStyle/>
          <a:p>
            <a:pPr marL="0" indent="0">
              <a:buNone/>
            </a:pPr>
            <a:r>
              <a:rPr lang="de-DE" dirty="0" smtClean="0"/>
              <a:t>Kombination aus AR-App und Lernplattform</a:t>
            </a:r>
          </a:p>
          <a:p>
            <a:r>
              <a:rPr lang="de-DE" dirty="0" smtClean="0">
                <a:solidFill>
                  <a:srgbClr val="2D6290"/>
                </a:solidFill>
              </a:rPr>
              <a:t>AR-App (Android und </a:t>
            </a:r>
            <a:r>
              <a:rPr lang="de-DE" dirty="0" err="1" smtClean="0">
                <a:solidFill>
                  <a:srgbClr val="2D6290"/>
                </a:solidFill>
              </a:rPr>
              <a:t>Hololens</a:t>
            </a:r>
            <a:r>
              <a:rPr lang="de-DE" dirty="0" smtClean="0">
                <a:solidFill>
                  <a:srgbClr val="2D6290"/>
                </a:solidFill>
              </a:rPr>
              <a:t>)</a:t>
            </a:r>
            <a:r>
              <a:rPr lang="de-DE" dirty="0" smtClean="0"/>
              <a:t>: </a:t>
            </a:r>
            <a:br>
              <a:rPr lang="de-DE" dirty="0" smtClean="0"/>
            </a:br>
            <a:r>
              <a:rPr lang="de-DE" dirty="0" smtClean="0"/>
              <a:t>Lerninhalte kompakt an wichtigen Arbeitsplätzen </a:t>
            </a:r>
            <a:r>
              <a:rPr lang="de-DE" dirty="0"/>
              <a:t>und - G</a:t>
            </a:r>
            <a:r>
              <a:rPr lang="de-DE" dirty="0" smtClean="0"/>
              <a:t>eräten (AR-Stationen)</a:t>
            </a:r>
          </a:p>
          <a:p>
            <a:pPr lvl="1"/>
            <a:r>
              <a:rPr lang="de-DE" dirty="0" smtClean="0"/>
              <a:t>QR-Code Scannen </a:t>
            </a:r>
            <a:r>
              <a:rPr lang="de-DE" dirty="0" smtClean="0">
                <a:sym typeface="Wingdings" panose="05000000000000000000" pitchFamily="2" charset="2"/>
              </a:rPr>
              <a:t> </a:t>
            </a:r>
            <a:r>
              <a:rPr lang="de-DE" dirty="0" smtClean="0"/>
              <a:t>Anleitungen </a:t>
            </a:r>
            <a:r>
              <a:rPr lang="de-DE" dirty="0"/>
              <a:t>für Arbeitsschritte, Einstellungen, etc. </a:t>
            </a:r>
            <a:endParaRPr lang="de-DE" dirty="0" smtClean="0"/>
          </a:p>
          <a:p>
            <a:pPr lvl="1"/>
            <a:r>
              <a:rPr lang="de-DE" dirty="0" smtClean="0"/>
              <a:t>Einfache Schablonen, die Ausbildende selbst erstellen können (statt 3D-Objekte)</a:t>
            </a:r>
          </a:p>
          <a:p>
            <a:r>
              <a:rPr lang="de-DE" dirty="0" smtClean="0">
                <a:solidFill>
                  <a:srgbClr val="2D6290"/>
                </a:solidFill>
              </a:rPr>
              <a:t>Lernplattform (</a:t>
            </a:r>
            <a:r>
              <a:rPr lang="de-DE" dirty="0" err="1">
                <a:solidFill>
                  <a:srgbClr val="2D6290"/>
                </a:solidFill>
              </a:rPr>
              <a:t>M</a:t>
            </a:r>
            <a:r>
              <a:rPr lang="de-DE" dirty="0" err="1" smtClean="0">
                <a:solidFill>
                  <a:srgbClr val="2D6290"/>
                </a:solidFill>
              </a:rPr>
              <a:t>oodle</a:t>
            </a:r>
            <a:r>
              <a:rPr lang="de-DE" dirty="0" smtClean="0">
                <a:solidFill>
                  <a:srgbClr val="2D6290"/>
                </a:solidFill>
              </a:rPr>
              <a:t>)</a:t>
            </a:r>
            <a:r>
              <a:rPr lang="de-DE" dirty="0" smtClean="0"/>
              <a:t>: </a:t>
            </a:r>
            <a:br>
              <a:rPr lang="de-DE" dirty="0" smtClean="0"/>
            </a:br>
            <a:r>
              <a:rPr lang="de-DE" dirty="0" smtClean="0"/>
              <a:t>Wissen in Online-Kursen</a:t>
            </a:r>
          </a:p>
          <a:p>
            <a:pPr lvl="1"/>
            <a:r>
              <a:rPr lang="de-DE" dirty="0" smtClean="0"/>
              <a:t>Lernmodul</a:t>
            </a:r>
            <a:r>
              <a:rPr lang="de-DE" dirty="0"/>
              <a:t>, </a:t>
            </a:r>
            <a:r>
              <a:rPr lang="de-DE" dirty="0" smtClean="0"/>
              <a:t>Wörterbuch und Quiz, Link zur AR-Station</a:t>
            </a:r>
            <a:endParaRPr lang="de-DE" dirty="0"/>
          </a:p>
        </p:txBody>
      </p:sp>
    </p:spTree>
    <p:extLst>
      <p:ext uri="{BB962C8B-B14F-4D97-AF65-F5344CB8AC3E}">
        <p14:creationId xmlns:p14="http://schemas.microsoft.com/office/powerpoint/2010/main" val="2083913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AR-App  </a:t>
            </a:r>
            <a:r>
              <a:rPr lang="de-DE" dirty="0"/>
              <a:t>für </a:t>
            </a:r>
            <a:r>
              <a:rPr lang="de-DE" dirty="0" smtClean="0"/>
              <a:t>Android und </a:t>
            </a:r>
            <a:r>
              <a:rPr lang="de-DE" dirty="0" err="1" smtClean="0"/>
              <a:t>Hololens</a:t>
            </a:r>
            <a:endParaRPr lang="de-DE" dirty="0"/>
          </a:p>
        </p:txBody>
      </p:sp>
      <p:pic>
        <p:nvPicPr>
          <p:cNvPr id="3" name="Grafik 2" descr="Pixelchen mit Sprechblase: Gut dass am Backofen ein QR-Code klebt." title="Pixelchen mit Sprechblase"/>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8703317" y="2193925"/>
            <a:ext cx="2524944" cy="4819693"/>
          </a:xfrm>
          <a:prstGeom prst="rect">
            <a:avLst/>
          </a:prstGeom>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536498" y="4356660"/>
            <a:ext cx="1046586" cy="646485"/>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descr="Sprechblase: Umluft oder Oberhitze?!" title="Sprechblase"/>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b="53503"/>
          <a:stretch/>
        </p:blipFill>
        <p:spPr>
          <a:xfrm>
            <a:off x="10238279" y="1754807"/>
            <a:ext cx="1635778" cy="1451849"/>
          </a:xfrm>
          <a:prstGeom prst="rect">
            <a:avLst/>
          </a:prstGeom>
        </p:spPr>
      </p:pic>
      <p:sp>
        <p:nvSpPr>
          <p:cNvPr id="5" name="Textfeld 4"/>
          <p:cNvSpPr txBox="1"/>
          <p:nvPr/>
        </p:nvSpPr>
        <p:spPr>
          <a:xfrm>
            <a:off x="8880544" y="2721409"/>
            <a:ext cx="1998397" cy="1015663"/>
          </a:xfrm>
          <a:prstGeom prst="rect">
            <a:avLst/>
          </a:prstGeom>
          <a:noFill/>
        </p:spPr>
        <p:txBody>
          <a:bodyPr wrap="square" rtlCol="0">
            <a:spAutoFit/>
          </a:bodyPr>
          <a:lstStyle/>
          <a:p>
            <a:r>
              <a:rPr lang="de-DE" sz="2000" dirty="0"/>
              <a:t>Gut, dass am Backofen ein </a:t>
            </a:r>
          </a:p>
          <a:p>
            <a:r>
              <a:rPr lang="de-DE" sz="2000" dirty="0"/>
              <a:t>QR-Code klebt!</a:t>
            </a:r>
          </a:p>
        </p:txBody>
      </p:sp>
      <p:sp>
        <p:nvSpPr>
          <p:cNvPr id="4" name="Rechteck 3" descr="Sprechblase: Umluft oder Oberhitze?!" title="Sprechblase"/>
          <p:cNvSpPr/>
          <p:nvPr/>
        </p:nvSpPr>
        <p:spPr>
          <a:xfrm>
            <a:off x="10583084" y="2075078"/>
            <a:ext cx="1290353" cy="646331"/>
          </a:xfrm>
          <a:prstGeom prst="rect">
            <a:avLst/>
          </a:prstGeom>
        </p:spPr>
        <p:txBody>
          <a:bodyPr wrap="none">
            <a:spAutoFit/>
          </a:bodyPr>
          <a:lstStyle/>
          <a:p>
            <a:r>
              <a:rPr lang="de-DE" dirty="0"/>
              <a:t>Umluft?! </a:t>
            </a:r>
          </a:p>
          <a:p>
            <a:r>
              <a:rPr lang="de-DE" dirty="0"/>
              <a:t>Oberhitze!?</a:t>
            </a:r>
          </a:p>
        </p:txBody>
      </p:sp>
      <p:sp>
        <p:nvSpPr>
          <p:cNvPr id="9" name="Textplatzhalter 3"/>
          <p:cNvSpPr>
            <a:spLocks noGrp="1"/>
          </p:cNvSpPr>
          <p:nvPr>
            <p:ph type="body" sz="quarter" idx="13"/>
          </p:nvPr>
        </p:nvSpPr>
        <p:spPr>
          <a:xfrm>
            <a:off x="2306594" y="1859570"/>
            <a:ext cx="9495136" cy="4732819"/>
          </a:xfrm>
        </p:spPr>
        <p:txBody>
          <a:bodyPr/>
          <a:lstStyle/>
          <a:p>
            <a:pPr marL="0" indent="0">
              <a:buNone/>
            </a:pPr>
            <a:r>
              <a:rPr lang="de-DE" dirty="0" smtClean="0"/>
              <a:t>Video </a:t>
            </a:r>
            <a:r>
              <a:rPr lang="de-DE" dirty="0"/>
              <a:t>verfügbar unter:</a:t>
            </a:r>
            <a:br>
              <a:rPr lang="de-DE" dirty="0"/>
            </a:br>
            <a:endParaRPr lang="de-DE" dirty="0" smtClean="0"/>
          </a:p>
          <a:p>
            <a:pPr marL="0" indent="0">
              <a:buNone/>
            </a:pPr>
            <a:r>
              <a:rPr lang="de-DE" dirty="0" smtClean="0">
                <a:hlinkClick r:id="rId8" tooltip="Projektwebseite LernBAR"/>
              </a:rPr>
              <a:t>Projektwebseite </a:t>
            </a:r>
            <a:r>
              <a:rPr lang="de-DE" dirty="0" err="1" smtClean="0">
                <a:hlinkClick r:id="rId8" tooltip="Projektwebseite LernBAR"/>
              </a:rPr>
              <a:t>LernBAR</a:t>
            </a:r>
            <a:endParaRPr lang="de-DE" dirty="0" smtClean="0"/>
          </a:p>
          <a:p>
            <a:pPr marL="0" indent="0">
              <a:buNone/>
            </a:pPr>
            <a:endParaRPr lang="de-DE" dirty="0"/>
          </a:p>
        </p:txBody>
      </p:sp>
    </p:spTree>
    <p:extLst>
      <p:ext uri="{BB962C8B-B14F-4D97-AF65-F5344CB8AC3E}">
        <p14:creationId xmlns:p14="http://schemas.microsoft.com/office/powerpoint/2010/main" val="2099874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Das </a:t>
            </a:r>
            <a:r>
              <a:rPr lang="de-DE" dirty="0" err="1"/>
              <a:t>LernBAR</a:t>
            </a:r>
            <a:r>
              <a:rPr lang="de-DE" dirty="0"/>
              <a:t> </a:t>
            </a:r>
            <a:r>
              <a:rPr lang="de-DE" dirty="0" err="1"/>
              <a:t>Moodle</a:t>
            </a:r>
            <a:r>
              <a:rPr lang="de-DE" dirty="0"/>
              <a:t> </a:t>
            </a:r>
          </a:p>
        </p:txBody>
      </p:sp>
      <p:pic>
        <p:nvPicPr>
          <p:cNvPr id="7" name="Grafik 6" descr="Übersichtsseite Moodle Lernplattform mit den Kurskacheln zu unterschiedlichen Kursen." title="Übersichtsseite Moodle Lernplattfor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368" y="1901069"/>
            <a:ext cx="7497805" cy="4055979"/>
          </a:xfrm>
          <a:prstGeom prst="rect">
            <a:avLst/>
          </a:prstGeom>
          <a:ln w="38100" cap="sq">
            <a:solidFill>
              <a:srgbClr val="2D6290"/>
            </a:solidFill>
            <a:prstDash val="solid"/>
            <a:miter lim="800000"/>
          </a:ln>
          <a:effectLst>
            <a:outerShdw blurRad="50800" dist="38100" dir="2700000" algn="tl" rotWithShape="0">
              <a:srgbClr val="000000">
                <a:alpha val="43000"/>
              </a:srgbClr>
            </a:outerShdw>
          </a:effectLst>
        </p:spPr>
      </p:pic>
      <p:sp>
        <p:nvSpPr>
          <p:cNvPr id="9" name="Rechteck 8" descr="Rahmen zur Herverhebung des Kurses Schwarz-Weiß Muffins" title="Rahmen Kurs Schwarz-Weiß Muffins"/>
          <p:cNvSpPr/>
          <p:nvPr/>
        </p:nvSpPr>
        <p:spPr>
          <a:xfrm>
            <a:off x="2832482" y="3834387"/>
            <a:ext cx="2012691" cy="14692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descr="Übersichtsseite Kurs mit Kachel zum Lernmodul, Quiz und Wörterbuch sowie QR-Code zur AR-Station." title="Übersichtsseite Ku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7080" y="2145202"/>
            <a:ext cx="5161423" cy="4423414"/>
          </a:xfrm>
          <a:prstGeom prst="rect">
            <a:avLst/>
          </a:prstGeom>
          <a:ln w="38100" cap="sq">
            <a:solidFill>
              <a:srgbClr val="2D6290"/>
            </a:solidFill>
            <a:prstDash val="solid"/>
            <a:miter lim="800000"/>
          </a:ln>
          <a:effectLst>
            <a:outerShdw blurRad="50800" dist="38100" dir="2700000" algn="tl" rotWithShape="0">
              <a:srgbClr val="000000">
                <a:alpha val="43000"/>
              </a:srgbClr>
            </a:outerShdw>
          </a:effectLst>
        </p:spPr>
      </p:pic>
      <p:pic>
        <p:nvPicPr>
          <p:cNvPr id="11" name="Grafik 10" descr="Lernmodul Übersicht mit Arbeitsschritrten und Materialliste zum Abhaken" title="Lernmodul Übersich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3367" y="1901069"/>
            <a:ext cx="7486019" cy="4602299"/>
          </a:xfrm>
          <a:prstGeom prst="rect">
            <a:avLst/>
          </a:prstGeom>
          <a:ln w="38100" cap="sq">
            <a:solidFill>
              <a:srgbClr val="2D6290"/>
            </a:solidFill>
            <a:prstDash val="solid"/>
            <a:miter lim="800000"/>
          </a:ln>
          <a:effectLst>
            <a:outerShdw blurRad="50800" dist="38100" dir="2700000" algn="tl" rotWithShape="0">
              <a:srgbClr val="000000">
                <a:alpha val="43000"/>
              </a:srgbClr>
            </a:outerShdw>
          </a:effectLst>
        </p:spPr>
      </p:pic>
      <p:pic>
        <p:nvPicPr>
          <p:cNvPr id="13" name="Grafik 12" descr="Auswahl Arbeitsschritt als Video Bild oder Text." title="Arbeitsschrit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3366" y="1901069"/>
            <a:ext cx="7599407" cy="4661759"/>
          </a:xfrm>
          <a:prstGeom prst="rect">
            <a:avLst/>
          </a:prstGeom>
          <a:ln w="38100" cap="sq">
            <a:solidFill>
              <a:srgbClr val="2D6290"/>
            </a:solidFill>
            <a:prstDash val="solid"/>
            <a:miter lim="800000"/>
          </a:ln>
          <a:effectLst>
            <a:outerShdw blurRad="50800" dist="38100" dir="2700000" algn="tl" rotWithShape="0">
              <a:srgbClr val="000000">
                <a:alpha val="43000"/>
              </a:srgbClr>
            </a:outerShdw>
          </a:effectLst>
        </p:spPr>
      </p:pic>
      <p:pic>
        <p:nvPicPr>
          <p:cNvPr id="14" name="Grafik 13" descr="Video Kakaomasse dazugeben mit Untertiteln" title="Video"/>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58883" y="1664038"/>
            <a:ext cx="6975424" cy="4625451"/>
          </a:xfrm>
          <a:prstGeom prst="rect">
            <a:avLst/>
          </a:prstGeom>
          <a:ln w="38100" cap="sq">
            <a:solidFill>
              <a:srgbClr val="2D6290"/>
            </a:solidFill>
            <a:prstDash val="solid"/>
            <a:miter lim="800000"/>
          </a:ln>
          <a:effectLst>
            <a:outerShdw blurRad="50800" dist="38100" dir="2700000" algn="tl" rotWithShape="0">
              <a:srgbClr val="000000">
                <a:alpha val="43000"/>
              </a:srgbClr>
            </a:outerShdw>
          </a:effectLst>
        </p:spPr>
      </p:pic>
      <p:pic>
        <p:nvPicPr>
          <p:cNvPr id="15" name="Grafik 14" descr="Bildergalerie Kakaomasse dazugeben mit Fortschrittsanzeige" title="Bild"/>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94435" y="1664038"/>
            <a:ext cx="7974068" cy="4900007"/>
          </a:xfrm>
          <a:prstGeom prst="rect">
            <a:avLst/>
          </a:prstGeom>
          <a:ln w="38100" cap="sq">
            <a:solidFill>
              <a:srgbClr val="2D6290"/>
            </a:solidFill>
            <a:prstDash val="solid"/>
            <a:miter lim="800000"/>
          </a:ln>
          <a:effectLst>
            <a:outerShdw blurRad="50800" dist="38100" dir="2700000" algn="tl" rotWithShape="0">
              <a:srgbClr val="000000">
                <a:alpha val="43000"/>
              </a:srgbClr>
            </a:outerShdw>
          </a:effectLst>
        </p:spPr>
      </p:pic>
      <p:pic>
        <p:nvPicPr>
          <p:cNvPr id="16" name="Grafik 15" descr="textliche Anweisung Arbeitsschritte kakaomasse dazu geben inkl. link ins Wörterbuch zu hegäufter Löffel." title="Text"/>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94435" y="1654518"/>
            <a:ext cx="7974068" cy="4908310"/>
          </a:xfrm>
          <a:prstGeom prst="rect">
            <a:avLst/>
          </a:prstGeom>
          <a:ln w="38100" cap="sq">
            <a:solidFill>
              <a:srgbClr val="2D6290"/>
            </a:solidFill>
            <a:prstDash val="solid"/>
            <a:miter lim="800000"/>
          </a:ln>
          <a:effectLst>
            <a:outerShdw blurRad="50800" dist="38100" dir="2700000" algn="tl" rotWithShape="0">
              <a:srgbClr val="000000">
                <a:alpha val="43000"/>
              </a:srgbClr>
            </a:outerShdw>
          </a:effectLst>
        </p:spPr>
      </p:pic>
      <p:pic>
        <p:nvPicPr>
          <p:cNvPr id="18" name="Grafik 17" descr="Wörterbuch Liste mit begriffen zur Speisenzubereitung" title="Wörterbuch Liste Speisenzubereitu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61580" y="1596049"/>
            <a:ext cx="3679902" cy="4990834"/>
          </a:xfrm>
          <a:prstGeom prst="rect">
            <a:avLst/>
          </a:prstGeom>
          <a:ln w="38100" cap="sq">
            <a:solidFill>
              <a:srgbClr val="2D6290"/>
            </a:solidFill>
            <a:prstDash val="solid"/>
            <a:miter lim="800000"/>
          </a:ln>
          <a:effectLst>
            <a:outerShdw blurRad="50800" dist="38100" dir="2700000" algn="tl" rotWithShape="0">
              <a:srgbClr val="000000">
                <a:alpha val="43000"/>
              </a:srgbClr>
            </a:outerShdw>
          </a:effectLst>
        </p:spPr>
      </p:pic>
      <p:pic>
        <p:nvPicPr>
          <p:cNvPr id="19" name="Grafik 18" descr="Wörterbucheintrag mit Bild und Erklärung zu gehäufter Löffel." title="Wörterbucheintrag gehäufter Löffel"/>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09821" y="1596049"/>
            <a:ext cx="5675780" cy="5008041"/>
          </a:xfrm>
          <a:prstGeom prst="rect">
            <a:avLst/>
          </a:prstGeom>
          <a:ln w="38100" cap="sq">
            <a:solidFill>
              <a:srgbClr val="2D6290"/>
            </a:solidFill>
            <a:prstDash val="solid"/>
            <a:miter lim="800000"/>
          </a:ln>
          <a:effectLst>
            <a:outerShdw blurRad="50800" dist="38100" dir="2700000" algn="tl" rotWithShape="0">
              <a:srgbClr val="000000">
                <a:alpha val="43000"/>
              </a:srgbClr>
            </a:outerShdw>
          </a:effectLst>
        </p:spPr>
      </p:pic>
      <p:pic>
        <p:nvPicPr>
          <p:cNvPr id="20" name="Grafik 19" descr="Drag und Drop Aufgabe zur Beschriftung eines gehäften versus eines gestrichenen Löffels." title="Quizfrage gehäufter Löffel"/>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19737" y="1599980"/>
            <a:ext cx="7765864" cy="5000177"/>
          </a:xfrm>
          <a:prstGeom prst="rect">
            <a:avLst/>
          </a:prstGeom>
          <a:ln w="38100" cap="sq">
            <a:solidFill>
              <a:srgbClr val="2D6290"/>
            </a:solidFill>
            <a:prstDash val="solid"/>
            <a:miter lim="800000"/>
          </a:ln>
          <a:effectLst>
            <a:outerShdw blurRad="50800" dist="38100" dir="2700000" algn="tl" rotWithShape="0">
              <a:srgbClr val="000000">
                <a:alpha val="43000"/>
              </a:srgbClr>
            </a:outerShdw>
          </a:effectLst>
        </p:spPr>
      </p:pic>
      <p:grpSp>
        <p:nvGrpSpPr>
          <p:cNvPr id="22" name="Gruppieren 21" descr="Pixelchen mit Sprechblase: Für meine Ausbildung muss ich viel über Süeisenzubereitung wissen!" title="Pixelchen mit Sprechblase"/>
          <p:cNvGrpSpPr/>
          <p:nvPr/>
        </p:nvGrpSpPr>
        <p:grpSpPr>
          <a:xfrm>
            <a:off x="9671173" y="1890371"/>
            <a:ext cx="2130557" cy="4704138"/>
            <a:chOff x="9280278" y="1584555"/>
            <a:chExt cx="2769529" cy="5262603"/>
          </a:xfrm>
        </p:grpSpPr>
        <p:pic>
          <p:nvPicPr>
            <p:cNvPr id="23" name="Grafik 22" descr="Pixelchen mit Sprechblase&#10;" hidden="1" title="Pixelchen"/>
            <p:cNvPicPr>
              <a:picLocks noChangeAspect="1"/>
            </p:cNvPicPr>
            <p:nvPr/>
          </p:nvPicPr>
          <p:blipFill>
            <a:blip r:embed="rId13">
              <a:duotone>
                <a:prstClr val="black"/>
                <a:schemeClr val="accent1">
                  <a:tint val="45000"/>
                  <a:satMod val="400000"/>
                </a:schemeClr>
              </a:duotone>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280278" y="1584555"/>
              <a:ext cx="2756976" cy="5262603"/>
            </a:xfrm>
            <a:prstGeom prst="rect">
              <a:avLst/>
            </a:prstGeom>
          </p:spPr>
        </p:pic>
        <p:pic>
          <p:nvPicPr>
            <p:cNvPr id="24" name="Picture 2" descr="Baseball Cap, Baseball, Kappe, Grau, Kopfbedeckungen" hidden="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948215" y="3941406"/>
              <a:ext cx="1046586" cy="646485"/>
            </a:xfrm>
            <a:prstGeom prst="rect">
              <a:avLst/>
            </a:prstGeom>
            <a:noFill/>
            <a:extLst>
              <a:ext uri="{909E8E84-426E-40DD-AFC4-6F175D3DCCD1}">
                <a14:hiddenFill xmlns:a14="http://schemas.microsoft.com/office/drawing/2010/main">
                  <a:solidFill>
                    <a:srgbClr val="FFFFFF"/>
                  </a:solidFill>
                </a14:hiddenFill>
              </a:ext>
            </a:extLst>
          </p:spPr>
        </p:pic>
        <p:sp>
          <p:nvSpPr>
            <p:cNvPr id="25" name="Textfeld 24" hidden="1"/>
            <p:cNvSpPr txBox="1"/>
            <p:nvPr/>
          </p:nvSpPr>
          <p:spPr>
            <a:xfrm>
              <a:off x="9850280" y="1930008"/>
              <a:ext cx="2199527" cy="1480555"/>
            </a:xfrm>
            <a:prstGeom prst="rect">
              <a:avLst/>
            </a:prstGeom>
            <a:noFill/>
          </p:spPr>
          <p:txBody>
            <a:bodyPr wrap="square" rtlCol="0">
              <a:spAutoFit/>
            </a:bodyPr>
            <a:lstStyle/>
            <a:p>
              <a:r>
                <a:rPr lang="de-DE" sz="1600" dirty="0"/>
                <a:t>Für meine Ausbildung muss ich viel über </a:t>
              </a:r>
              <a:r>
                <a:rPr lang="de-DE" sz="1600" dirty="0" err="1" smtClean="0"/>
                <a:t>Speisenzuberei-tung</a:t>
              </a:r>
              <a:r>
                <a:rPr lang="de-DE" sz="1600" dirty="0" smtClean="0"/>
                <a:t> </a:t>
              </a:r>
              <a:r>
                <a:rPr lang="de-DE" sz="1600" dirty="0"/>
                <a:t>wissen!</a:t>
              </a:r>
            </a:p>
          </p:txBody>
        </p:sp>
      </p:grpSp>
    </p:spTree>
    <p:extLst>
      <p:ext uri="{BB962C8B-B14F-4D97-AF65-F5344CB8AC3E}">
        <p14:creationId xmlns:p14="http://schemas.microsoft.com/office/powerpoint/2010/main" val="189273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Font typeface="Arial" panose="020B0604020202020204" pitchFamily="34" charset="0"/>
          <a:buChar char="•"/>
          <a:defRPr sz="26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795</Words>
  <Application>Microsoft Office PowerPoint</Application>
  <PresentationFormat>Breitbild</PresentationFormat>
  <Paragraphs>291</Paragraphs>
  <Slides>22</Slides>
  <Notes>22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22</vt:i4>
      </vt:variant>
    </vt:vector>
  </HeadingPairs>
  <TitlesOfParts>
    <vt:vector size="29" baseType="lpstr">
      <vt:lpstr>Akkurat</vt:lpstr>
      <vt:lpstr>Arial</vt:lpstr>
      <vt:lpstr>Calibri</vt:lpstr>
      <vt:lpstr>Calibri Light</vt:lpstr>
      <vt:lpstr>Webdings</vt:lpstr>
      <vt:lpstr>Wingdings</vt:lpstr>
      <vt:lpstr>Office</vt:lpstr>
      <vt:lpstr>Hauswirtschaft goes digital – Mit LernBAR neue Perspektiven schaffen  Vortrag im Rahmen der LernBAR-Abschlusstagung:  Berufsbildung 4.0 – Alles ist lernbar? – Konzepte und Perspektiven neuer Lernmethoden  24.06.2021 | Zoom</vt:lpstr>
      <vt:lpstr>Projektübersicht</vt:lpstr>
      <vt:lpstr>Agenda Vortrag</vt:lpstr>
      <vt:lpstr>Projektziele</vt:lpstr>
      <vt:lpstr>Augmented Reality: Neue Perspektiven</vt:lpstr>
      <vt:lpstr>LernBAR Konzept</vt:lpstr>
      <vt:lpstr>Lernen mit LernBAR</vt:lpstr>
      <vt:lpstr>AR-App  für Android und Hololens</vt:lpstr>
      <vt:lpstr>Das LernBAR Moodle </vt:lpstr>
      <vt:lpstr>AR und Moodle = hybrides Lernszenario</vt:lpstr>
      <vt:lpstr>Übersicht Lernszenarien I</vt:lpstr>
      <vt:lpstr>Übersicht Lernszenarien II</vt:lpstr>
      <vt:lpstr>Lehren mit LernBAR</vt:lpstr>
      <vt:lpstr>CMS zur Erstellung von AR-Stationen</vt:lpstr>
      <vt:lpstr>Lehrplan</vt:lpstr>
      <vt:lpstr>Bewertung durch Lernende: Erprobung</vt:lpstr>
      <vt:lpstr>Bewertung durch Externe: Evaluation</vt:lpstr>
      <vt:lpstr>Erfahrungen und Berichte aus der Praxis</vt:lpstr>
      <vt:lpstr>Fazit: Alles ist lernbar ?!</vt:lpstr>
      <vt:lpstr>Webseite und Kontakt</vt:lpstr>
      <vt:lpstr>Vielen Dank für Ihre Aufmerksamkeit!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 LernBAR Abschlusstagung</dc:title>
  <dc:creator>RT-Projekte-DM</dc:creator>
  <cp:lastModifiedBy>Denise Materna</cp:lastModifiedBy>
  <cp:revision>659</cp:revision>
  <cp:lastPrinted>2021-01-08T08:42:48Z</cp:lastPrinted>
  <dcterms:modified xsi:type="dcterms:W3CDTF">2021-06-17T12:19:59Z</dcterms:modified>
</cp:coreProperties>
</file>